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8" r:id="rId4"/>
    <p:sldId id="257" r:id="rId5"/>
    <p:sldId id="259" r:id="rId6"/>
    <p:sldId id="275" r:id="rId7"/>
    <p:sldId id="260" r:id="rId8"/>
    <p:sldId id="284" r:id="rId9"/>
    <p:sldId id="283" r:id="rId10"/>
    <p:sldId id="261" r:id="rId11"/>
    <p:sldId id="264" r:id="rId12"/>
    <p:sldId id="265" r:id="rId13"/>
    <p:sldId id="267" r:id="rId14"/>
    <p:sldId id="281" r:id="rId15"/>
    <p:sldId id="263" r:id="rId16"/>
    <p:sldId id="268" r:id="rId17"/>
    <p:sldId id="276" r:id="rId18"/>
    <p:sldId id="269" r:id="rId19"/>
    <p:sldId id="273" r:id="rId20"/>
    <p:sldId id="274" r:id="rId21"/>
    <p:sldId id="270" r:id="rId22"/>
    <p:sldId id="271" r:id="rId23"/>
    <p:sldId id="272" r:id="rId24"/>
    <p:sldId id="282" r:id="rId25"/>
    <p:sldId id="280" r:id="rId26"/>
    <p:sldId id="278" r:id="rId27"/>
    <p:sldId id="285" r:id="rId2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Arbeitsblat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Arbeitsblat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Arbeitsblat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Tabelle1!$B$1</c:f>
              <c:strCache>
                <c:ptCount val="1"/>
                <c:pt idx="0">
                  <c:v>Einsätze insgesamt 1034</c:v>
                </c:pt>
              </c:strCache>
            </c:strRef>
          </c:tx>
          <c:cat>
            <c:strRef>
              <c:f>Tabelle1!$A$2:$A$4</c:f>
              <c:strCache>
                <c:ptCount val="3"/>
                <c:pt idx="0">
                  <c:v>tagsüber (08.00-17.00 Uhr) N=519</c:v>
                </c:pt>
                <c:pt idx="1">
                  <c:v>abends (17.00-22.00 Uhr) N=382</c:v>
                </c:pt>
                <c:pt idx="2">
                  <c:v>nachts (22.00-08.000 Uhr) N=133</c:v>
                </c:pt>
              </c:strCache>
            </c:strRef>
          </c:cat>
          <c:val>
            <c:numRef>
              <c:f>Tabelle1!$B$2:$B$4</c:f>
              <c:numCache>
                <c:formatCode>General</c:formatCode>
                <c:ptCount val="3"/>
                <c:pt idx="0">
                  <c:v>519</c:v>
                </c:pt>
                <c:pt idx="1">
                  <c:v>382</c:v>
                </c:pt>
                <c:pt idx="2">
                  <c:v>133</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Tabelle1!$B$1</c:f>
              <c:strCache>
                <c:ptCount val="1"/>
                <c:pt idx="0">
                  <c:v>Bekannte versus unbekannte Nutzer</c:v>
                </c:pt>
              </c:strCache>
            </c:strRef>
          </c:tx>
          <c:cat>
            <c:strRef>
              <c:f>Tabelle1!$A$2:$A$4</c:f>
              <c:strCache>
                <c:ptCount val="3"/>
                <c:pt idx="0">
                  <c:v>bekannt N=638</c:v>
                </c:pt>
                <c:pt idx="1">
                  <c:v>unbekannt N=269</c:v>
                </c:pt>
                <c:pt idx="2">
                  <c:v>unklar N=126</c:v>
                </c:pt>
              </c:strCache>
            </c:strRef>
          </c:cat>
          <c:val>
            <c:numRef>
              <c:f>Tabelle1!$B$2:$B$4</c:f>
              <c:numCache>
                <c:formatCode>General</c:formatCode>
                <c:ptCount val="3"/>
                <c:pt idx="0">
                  <c:v>638</c:v>
                </c:pt>
                <c:pt idx="1">
                  <c:v>269</c:v>
                </c:pt>
                <c:pt idx="2">
                  <c:v>126</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4"/>
    </mc:Choice>
    <mc:Fallback>
      <c:style val="4"/>
    </mc:Fallback>
  </mc:AlternateContent>
  <c:chart>
    <c:title>
      <c:overlay val="0"/>
    </c:title>
    <c:autoTitleDeleted val="0"/>
    <c:plotArea>
      <c:layout/>
      <c:barChart>
        <c:barDir val="col"/>
        <c:grouping val="clustered"/>
        <c:varyColors val="0"/>
        <c:ser>
          <c:idx val="0"/>
          <c:order val="0"/>
          <c:tx>
            <c:strRef>
              <c:f>Tabelle1!$B$1</c:f>
              <c:strCache>
                <c:ptCount val="1"/>
                <c:pt idx="0">
                  <c:v>Art der Kriseneinsätze</c:v>
                </c:pt>
              </c:strCache>
            </c:strRef>
          </c:tx>
          <c:invertIfNegative val="0"/>
          <c:cat>
            <c:strRef>
              <c:f>Tabelle1!$A$2:$A$6</c:f>
              <c:strCache>
                <c:ptCount val="5"/>
                <c:pt idx="0">
                  <c:v>Telefonat</c:v>
                </c:pt>
                <c:pt idx="1">
                  <c:v>Aufsuchend</c:v>
                </c:pt>
                <c:pt idx="2">
                  <c:v>eigene Räumlichkeit</c:v>
                </c:pt>
                <c:pt idx="3">
                  <c:v>Notbettaufnahme</c:v>
                </c:pt>
                <c:pt idx="4">
                  <c:v>Keine Angabe</c:v>
                </c:pt>
              </c:strCache>
            </c:strRef>
          </c:cat>
          <c:val>
            <c:numRef>
              <c:f>Tabelle1!$B$2:$B$6</c:f>
              <c:numCache>
                <c:formatCode>General</c:formatCode>
                <c:ptCount val="5"/>
                <c:pt idx="0">
                  <c:v>799</c:v>
                </c:pt>
                <c:pt idx="1">
                  <c:v>148</c:v>
                </c:pt>
                <c:pt idx="2">
                  <c:v>113</c:v>
                </c:pt>
                <c:pt idx="3">
                  <c:v>88</c:v>
                </c:pt>
                <c:pt idx="4">
                  <c:v>43</c:v>
                </c:pt>
              </c:numCache>
            </c:numRef>
          </c:val>
        </c:ser>
        <c:dLbls>
          <c:showLegendKey val="0"/>
          <c:showVal val="0"/>
          <c:showCatName val="0"/>
          <c:showSerName val="0"/>
          <c:showPercent val="0"/>
          <c:showBubbleSize val="0"/>
        </c:dLbls>
        <c:gapWidth val="150"/>
        <c:axId val="177179600"/>
        <c:axId val="177178032"/>
      </c:barChart>
      <c:catAx>
        <c:axId val="177179600"/>
        <c:scaling>
          <c:orientation val="minMax"/>
        </c:scaling>
        <c:delete val="0"/>
        <c:axPos val="b"/>
        <c:numFmt formatCode="General" sourceLinked="0"/>
        <c:majorTickMark val="out"/>
        <c:minorTickMark val="none"/>
        <c:tickLblPos val="nextTo"/>
        <c:crossAx val="177178032"/>
        <c:crosses val="autoZero"/>
        <c:auto val="1"/>
        <c:lblAlgn val="ctr"/>
        <c:lblOffset val="100"/>
        <c:noMultiLvlLbl val="0"/>
      </c:catAx>
      <c:valAx>
        <c:axId val="177178032"/>
        <c:scaling>
          <c:orientation val="minMax"/>
        </c:scaling>
        <c:delete val="0"/>
        <c:axPos val="l"/>
        <c:majorGridlines/>
        <c:numFmt formatCode="General" sourceLinked="1"/>
        <c:majorTickMark val="out"/>
        <c:minorTickMark val="none"/>
        <c:tickLblPos val="nextTo"/>
        <c:crossAx val="177179600"/>
        <c:crosses val="autoZero"/>
        <c:crossBetween val="between"/>
      </c:valAx>
    </c:plotArea>
    <c:legend>
      <c:legendPos val="r"/>
      <c:overlay val="0"/>
    </c:legend>
    <c:plotVisOnly val="1"/>
    <c:dispBlanksAs val="gap"/>
    <c:showDLblsOverMax val="0"/>
  </c:chart>
  <c:txPr>
    <a:bodyPr/>
    <a:lstStyle/>
    <a:p>
      <a:pPr>
        <a:defRPr sz="1800"/>
      </a:pPr>
      <a:endParaRPr lang="de-DE"/>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0.07126</cdr:x>
      <cdr:y>0.08587</cdr:y>
    </cdr:from>
    <cdr:to>
      <cdr:x>0.18237</cdr:x>
      <cdr:y>0.2879</cdr:y>
    </cdr:to>
    <cdr:sp macro="" textlink="">
      <cdr:nvSpPr>
        <cdr:cNvPr id="2" name="Textfeld 1"/>
        <cdr:cNvSpPr txBox="1"/>
      </cdr:nvSpPr>
      <cdr:spPr>
        <a:xfrm xmlns:a="http://schemas.openxmlformats.org/drawingml/2006/main">
          <a:off x="586408" y="38864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DE" sz="1100" dirty="0"/>
        </a:p>
      </cdr:txBody>
    </cdr:sp>
  </cdr:relSizeAnchor>
  <cdr:relSizeAnchor xmlns:cdr="http://schemas.openxmlformats.org/drawingml/2006/chartDrawing">
    <cdr:from>
      <cdr:x>0.09751</cdr:x>
      <cdr:y>0.1336</cdr:y>
    </cdr:from>
    <cdr:to>
      <cdr:x>0.20862</cdr:x>
      <cdr:y>0.33563</cdr:y>
    </cdr:to>
    <cdr:sp macro="" textlink="">
      <cdr:nvSpPr>
        <cdr:cNvPr id="3" name="Textfeld 2"/>
        <cdr:cNvSpPr txBox="1"/>
      </cdr:nvSpPr>
      <cdr:spPr>
        <a:xfrm xmlns:a="http://schemas.openxmlformats.org/drawingml/2006/main">
          <a:off x="802432" y="60466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DE" sz="1100" dirty="0" smtClean="0"/>
            <a:t>N=799</a:t>
          </a:r>
          <a:endParaRPr lang="de-DE" sz="1100" dirty="0"/>
        </a:p>
      </cdr:txBody>
    </cdr:sp>
  </cdr:relSizeAnchor>
  <cdr:relSizeAnchor xmlns:cdr="http://schemas.openxmlformats.org/drawingml/2006/chartDrawing">
    <cdr:from>
      <cdr:x>0.2025</cdr:x>
      <cdr:y>0.27679</cdr:y>
    </cdr:from>
    <cdr:to>
      <cdr:x>0.31362</cdr:x>
      <cdr:y>0.47882</cdr:y>
    </cdr:to>
    <cdr:sp macro="" textlink="">
      <cdr:nvSpPr>
        <cdr:cNvPr id="4" name="Textfeld 3"/>
        <cdr:cNvSpPr txBox="1"/>
      </cdr:nvSpPr>
      <cdr:spPr>
        <a:xfrm xmlns:a="http://schemas.openxmlformats.org/drawingml/2006/main">
          <a:off x="1666528" y="1252736"/>
          <a:ext cx="914473" cy="91438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DE" sz="1100" dirty="0" smtClean="0"/>
            <a:t>N=148</a:t>
          </a:r>
        </a:p>
        <a:p xmlns:a="http://schemas.openxmlformats.org/drawingml/2006/main">
          <a:endParaRPr lang="de-DE" sz="1100" dirty="0"/>
        </a:p>
      </cdr:txBody>
    </cdr:sp>
  </cdr:relSizeAnchor>
  <cdr:relSizeAnchor xmlns:cdr="http://schemas.openxmlformats.org/drawingml/2006/chartDrawing">
    <cdr:from>
      <cdr:x>0.3075</cdr:x>
      <cdr:y>0.27679</cdr:y>
    </cdr:from>
    <cdr:to>
      <cdr:x>0.41861</cdr:x>
      <cdr:y>0.47882</cdr:y>
    </cdr:to>
    <cdr:sp macro="" textlink="">
      <cdr:nvSpPr>
        <cdr:cNvPr id="5" name="Textfeld 4"/>
        <cdr:cNvSpPr txBox="1"/>
      </cdr:nvSpPr>
      <cdr:spPr>
        <a:xfrm xmlns:a="http://schemas.openxmlformats.org/drawingml/2006/main">
          <a:off x="2530624" y="1252736"/>
          <a:ext cx="914391" cy="91438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DE" sz="1100" dirty="0" smtClean="0"/>
            <a:t>N=113</a:t>
          </a:r>
          <a:endParaRPr lang="de-DE" sz="1100" dirty="0"/>
        </a:p>
      </cdr:txBody>
    </cdr:sp>
  </cdr:relSizeAnchor>
  <cdr:relSizeAnchor xmlns:cdr="http://schemas.openxmlformats.org/drawingml/2006/chartDrawing">
    <cdr:from>
      <cdr:x>0.43875</cdr:x>
      <cdr:y>0.27679</cdr:y>
    </cdr:from>
    <cdr:to>
      <cdr:x>0.54986</cdr:x>
      <cdr:y>0.47882</cdr:y>
    </cdr:to>
    <cdr:sp macro="" textlink="">
      <cdr:nvSpPr>
        <cdr:cNvPr id="6" name="Textfeld 5"/>
        <cdr:cNvSpPr txBox="1"/>
      </cdr:nvSpPr>
      <cdr:spPr>
        <a:xfrm xmlns:a="http://schemas.openxmlformats.org/drawingml/2006/main">
          <a:off x="3610744" y="1252736"/>
          <a:ext cx="914391" cy="91438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DE" sz="1100" dirty="0" smtClean="0"/>
            <a:t>N=88</a:t>
          </a:r>
          <a:endParaRPr lang="de-DE" sz="1100" dirty="0"/>
        </a:p>
      </cdr:txBody>
    </cdr:sp>
  </cdr:relSizeAnchor>
  <cdr:relSizeAnchor xmlns:cdr="http://schemas.openxmlformats.org/drawingml/2006/chartDrawing">
    <cdr:from>
      <cdr:x>0.57</cdr:x>
      <cdr:y>0.27679</cdr:y>
    </cdr:from>
    <cdr:to>
      <cdr:x>0.68111</cdr:x>
      <cdr:y>0.47882</cdr:y>
    </cdr:to>
    <cdr:sp macro="" textlink="">
      <cdr:nvSpPr>
        <cdr:cNvPr id="8" name="Textfeld 7"/>
        <cdr:cNvSpPr txBox="1"/>
      </cdr:nvSpPr>
      <cdr:spPr>
        <a:xfrm xmlns:a="http://schemas.openxmlformats.org/drawingml/2006/main">
          <a:off x="4690864" y="125273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DE" sz="1100" dirty="0" smtClean="0"/>
            <a:t>N=43</a:t>
          </a:r>
        </a:p>
        <a:p xmlns:a="http://schemas.openxmlformats.org/drawingml/2006/main">
          <a:endParaRPr lang="de-DE"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de-DE" smtClean="0"/>
              <a:t>Titelmasterformat durch Klicken bearbeiten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7" name="Date Placeholder 6"/>
          <p:cNvSpPr>
            <a:spLocks noGrp="1"/>
          </p:cNvSpPr>
          <p:nvPr>
            <p:ph type="dt" sz="half" idx="10"/>
          </p:nvPr>
        </p:nvSpPr>
        <p:spPr/>
        <p:txBody>
          <a:bodyPr/>
          <a:lstStyle/>
          <a:p>
            <a:fld id="{3777A394-FC21-417A-8486-1C28CE585BE8}" type="datetimeFigureOut">
              <a:rPr lang="de-DE" smtClean="0"/>
              <a:t>28.08.2017</a:t>
            </a:fld>
            <a:endParaRPr lang="de-DE"/>
          </a:p>
        </p:txBody>
      </p:sp>
      <p:sp>
        <p:nvSpPr>
          <p:cNvPr id="8" name="Slide Number Placeholder 7"/>
          <p:cNvSpPr>
            <a:spLocks noGrp="1"/>
          </p:cNvSpPr>
          <p:nvPr>
            <p:ph type="sldNum" sz="quarter" idx="11"/>
          </p:nvPr>
        </p:nvSpPr>
        <p:spPr/>
        <p:txBody>
          <a:bodyPr/>
          <a:lstStyle/>
          <a:p>
            <a:fld id="{09F10C9B-7A51-49BA-A332-16E93FCE2DE9}" type="slidenum">
              <a:rPr lang="de-DE" smtClean="0"/>
              <a:t>‹Nr.›</a:t>
            </a:fld>
            <a:endParaRPr lang="de-DE"/>
          </a:p>
        </p:txBody>
      </p:sp>
      <p:sp>
        <p:nvSpPr>
          <p:cNvPr id="9" name="Footer Placeholder 8"/>
          <p:cNvSpPr>
            <a:spLocks noGrp="1"/>
          </p:cNvSpPr>
          <p:nvPr>
            <p:ph type="ftr" sz="quarter" idx="12"/>
          </p:nvPr>
        </p:nvSpPr>
        <p:spPr/>
        <p:txBody>
          <a:bodyPr/>
          <a:lstStyle/>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3777A394-FC21-417A-8486-1C28CE585BE8}" type="datetimeFigureOut">
              <a:rPr lang="de-DE" smtClean="0"/>
              <a:t>28.08.2017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9F10C9B-7A51-49BA-A332-16E93FCE2DE9}"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3777A394-FC21-417A-8486-1C28CE585BE8}" type="datetimeFigureOut">
              <a:rPr lang="de-DE" smtClean="0"/>
              <a:t>28.08.2017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9F10C9B-7A51-49BA-A332-16E93FCE2DE9}" type="slidenum">
              <a:rPr lang="de-DE" smtClean="0"/>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SmartArt-Platzhalter 2"/>
          <p:cNvSpPr>
            <a:spLocks noGrp="1"/>
          </p:cNvSpPr>
          <p:nvPr>
            <p:ph type="dgm" idx="1"/>
          </p:nvPr>
        </p:nvSpPr>
        <p:spPr>
          <a:xfrm>
            <a:off x="457200" y="1600200"/>
            <a:ext cx="8229600" cy="4525963"/>
          </a:xfrm>
        </p:spPr>
        <p:txBody>
          <a:bodyPr/>
          <a:lstStyle/>
          <a:p>
            <a:pPr lvl="0"/>
            <a:endParaRPr lang="de-DE"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7BB31EB8-2CCE-46DD-97C9-E0C442870A19}" type="slidenum">
              <a:rPr lang="de-DE"/>
              <a:pPr>
                <a:defRPr/>
              </a:pPr>
              <a:t>‹Nr.›</a:t>
            </a:fld>
            <a:endParaRPr lang="de-DE"/>
          </a:p>
        </p:txBody>
      </p:sp>
    </p:spTree>
    <p:extLst>
      <p:ext uri="{BB962C8B-B14F-4D97-AF65-F5344CB8AC3E}">
        <p14:creationId xmlns:p14="http://schemas.microsoft.com/office/powerpoint/2010/main" val="2076607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4" name="Date Placeholder 3"/>
          <p:cNvSpPr>
            <a:spLocks noGrp="1"/>
          </p:cNvSpPr>
          <p:nvPr>
            <p:ph type="dt" sz="half" idx="10"/>
          </p:nvPr>
        </p:nvSpPr>
        <p:spPr/>
        <p:txBody>
          <a:bodyPr/>
          <a:lstStyle/>
          <a:p>
            <a:fld id="{3777A394-FC21-417A-8486-1C28CE585BE8}" type="datetimeFigureOut">
              <a:rPr lang="de-DE" smtClean="0"/>
              <a:t>28.08.2017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9F10C9B-7A51-49BA-A332-16E93FCE2DE9}"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3777A394-FC21-417A-8486-1C28CE585BE8}" type="datetimeFigureOut">
              <a:rPr lang="de-DE" smtClean="0"/>
              <a:t>28.08.2017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9F10C9B-7A51-49BA-A332-16E93FCE2DE9}" type="slidenum">
              <a:rPr lang="de-DE" smtClean="0"/>
              <a:t>‹Nr.›</a:t>
            </a:fld>
            <a:endParaRPr lang="de-DE"/>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5" name="Date Placeholder 4"/>
          <p:cNvSpPr>
            <a:spLocks noGrp="1"/>
          </p:cNvSpPr>
          <p:nvPr>
            <p:ph type="dt" sz="half" idx="10"/>
          </p:nvPr>
        </p:nvSpPr>
        <p:spPr/>
        <p:txBody>
          <a:bodyPr/>
          <a:lstStyle/>
          <a:p>
            <a:fld id="{3777A394-FC21-417A-8486-1C28CE585BE8}" type="datetimeFigureOut">
              <a:rPr lang="de-DE" smtClean="0"/>
              <a:t>28.08.2017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9F10C9B-7A51-49BA-A332-16E93FCE2DE9}" type="slidenum">
              <a:rPr lang="de-DE" smtClean="0"/>
              <a:t>‹Nr.›</a:t>
            </a:fld>
            <a:endParaRPr lang="de-DE"/>
          </a:p>
        </p:txBody>
      </p:sp>
      <p:sp>
        <p:nvSpPr>
          <p:cNvPr id="9" name="Content Placeholder 8"/>
          <p:cNvSpPr>
            <a:spLocks noGrp="1"/>
          </p:cNvSpPr>
          <p:nvPr>
            <p:ph sz="quarter" idx="13"/>
          </p:nvPr>
        </p:nvSpPr>
        <p:spPr>
          <a:xfrm>
            <a:off x="365760" y="1600200"/>
            <a:ext cx="4041648" cy="452628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7" name="Date Placeholder 6"/>
          <p:cNvSpPr>
            <a:spLocks noGrp="1"/>
          </p:cNvSpPr>
          <p:nvPr>
            <p:ph type="dt" sz="half" idx="10"/>
          </p:nvPr>
        </p:nvSpPr>
        <p:spPr/>
        <p:txBody>
          <a:bodyPr/>
          <a:lstStyle/>
          <a:p>
            <a:fld id="{3777A394-FC21-417A-8486-1C28CE585BE8}" type="datetimeFigureOut">
              <a:rPr lang="de-DE" smtClean="0"/>
              <a:t>28.08.2017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09F10C9B-7A51-49BA-A332-16E93FCE2DE9}" type="slidenum">
              <a:rPr lang="de-DE" smtClean="0"/>
              <a:t>‹Nr.›</a:t>
            </a:fld>
            <a:endParaRPr lang="de-DE"/>
          </a:p>
        </p:txBody>
      </p:sp>
      <p:sp>
        <p:nvSpPr>
          <p:cNvPr id="11" name="Content Placeholder 10"/>
          <p:cNvSpPr>
            <a:spLocks noGrp="1"/>
          </p:cNvSpPr>
          <p:nvPr>
            <p:ph sz="quarter" idx="13"/>
          </p:nvPr>
        </p:nvSpPr>
        <p:spPr>
          <a:xfrm>
            <a:off x="457200" y="2212848"/>
            <a:ext cx="4041648" cy="391363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3777A394-FC21-417A-8486-1C28CE585BE8}" type="datetimeFigureOut">
              <a:rPr lang="de-DE" smtClean="0"/>
              <a:t>28.08.2017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09F10C9B-7A51-49BA-A332-16E93FCE2DE9}"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7A394-FC21-417A-8486-1C28CE585BE8}" type="datetimeFigureOut">
              <a:rPr lang="de-DE" smtClean="0"/>
              <a:t>28.08.2017</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09F10C9B-7A51-49BA-A332-16E93FCE2DE9}"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777A394-FC21-417A-8486-1C28CE585BE8}" type="datetimeFigureOut">
              <a:rPr lang="de-DE" smtClean="0"/>
              <a:t>28.08.2017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9F10C9B-7A51-49BA-A332-16E93FCE2DE9}"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777A394-FC21-417A-8486-1C28CE585BE8}" type="datetimeFigureOut">
              <a:rPr lang="de-DE" smtClean="0"/>
              <a:t>28.08.2017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09F10C9B-7A51-49BA-A332-16E93FCE2DE9}"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3777A394-FC21-417A-8486-1C28CE585BE8}" type="datetimeFigureOut">
              <a:rPr lang="de-DE" smtClean="0"/>
              <a:t>28.08.2017</a:t>
            </a:fld>
            <a:endParaRPr lang="de-DE"/>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de-DE"/>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9F10C9B-7A51-49BA-A332-16E93FCE2DE9}" type="slidenum">
              <a:rPr lang="de-DE" smtClean="0"/>
              <a:t>‹Nr.›</a:t>
            </a:fld>
            <a:endParaRPr lang="de-DE"/>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4400" dirty="0" smtClean="0"/>
              <a:t>Rund um die Uhr erreichbar – der Krisendienst des Psychosozialen Trägervereins Solingen e.V.</a:t>
            </a:r>
            <a:endParaRPr lang="de-DE" sz="4400" dirty="0"/>
          </a:p>
        </p:txBody>
      </p:sp>
      <p:sp>
        <p:nvSpPr>
          <p:cNvPr id="3" name="Untertitel 2"/>
          <p:cNvSpPr>
            <a:spLocks noGrp="1"/>
          </p:cNvSpPr>
          <p:nvPr>
            <p:ph type="subTitle" idx="1"/>
          </p:nvPr>
        </p:nvSpPr>
        <p:spPr/>
        <p:txBody>
          <a:bodyPr/>
          <a:lstStyle/>
          <a:p>
            <a:r>
              <a:rPr lang="de-DE" dirty="0" smtClean="0"/>
              <a:t>Dr. med. Thomas Hummelsheim</a:t>
            </a:r>
          </a:p>
          <a:p>
            <a:r>
              <a:rPr lang="de-DE" dirty="0" smtClean="0"/>
              <a:t>Düsseldorf, 29.08.2017</a:t>
            </a:r>
            <a:endParaRPr lang="de-DE" dirty="0"/>
          </a:p>
        </p:txBody>
      </p:sp>
    </p:spTree>
    <p:extLst>
      <p:ext uri="{BB962C8B-B14F-4D97-AF65-F5344CB8AC3E}">
        <p14:creationId xmlns:p14="http://schemas.microsoft.com/office/powerpoint/2010/main" val="3985904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Der Krisendienst des Psychosozialen Trägervereins</a:t>
            </a:r>
            <a:endParaRPr lang="de-DE" sz="4400" dirty="0"/>
          </a:p>
        </p:txBody>
      </p:sp>
      <p:sp>
        <p:nvSpPr>
          <p:cNvPr id="3" name="Inhaltsplatzhalter 2"/>
          <p:cNvSpPr>
            <a:spLocks noGrp="1"/>
          </p:cNvSpPr>
          <p:nvPr>
            <p:ph idx="1"/>
          </p:nvPr>
        </p:nvSpPr>
        <p:spPr>
          <a:xfrm>
            <a:off x="395536" y="1916832"/>
            <a:ext cx="8229600" cy="4525963"/>
          </a:xfrm>
        </p:spPr>
        <p:txBody>
          <a:bodyPr>
            <a:normAutofit fontScale="92500" lnSpcReduction="20000"/>
          </a:bodyPr>
          <a:lstStyle/>
          <a:p>
            <a:r>
              <a:rPr lang="de-DE" dirty="0" smtClean="0"/>
              <a:t>24-Stunden/7 Tage erreichbar</a:t>
            </a:r>
          </a:p>
          <a:p>
            <a:r>
              <a:rPr lang="de-DE" dirty="0" smtClean="0"/>
              <a:t>3-stufiger Krisendienst:</a:t>
            </a:r>
          </a:p>
          <a:p>
            <a:pPr lvl="1"/>
            <a:r>
              <a:rPr lang="de-DE" sz="2400" dirty="0" smtClean="0"/>
              <a:t>Krisentelefon</a:t>
            </a:r>
          </a:p>
          <a:p>
            <a:pPr lvl="1"/>
            <a:r>
              <a:rPr lang="de-DE" sz="2400" dirty="0" smtClean="0"/>
              <a:t>Mobiler Krisendienst</a:t>
            </a:r>
          </a:p>
          <a:p>
            <a:pPr lvl="1"/>
            <a:r>
              <a:rPr lang="de-DE" sz="2400" dirty="0" smtClean="0"/>
              <a:t>Notbett</a:t>
            </a:r>
          </a:p>
          <a:p>
            <a:pPr marL="400050"/>
            <a:r>
              <a:rPr lang="de-DE" dirty="0" smtClean="0"/>
              <a:t>Kein besonderer Bereich, sondern integriert in übriges Betreuungsangebot des Vereins</a:t>
            </a:r>
          </a:p>
          <a:p>
            <a:pPr marL="400050"/>
            <a:r>
              <a:rPr lang="de-DE" dirty="0" smtClean="0"/>
              <a:t>Qualifizierte, sozialpsychiatrisch erfahrene Fachkräfte (Sozialarbeiter/-pädagogen, Pflege-MA, Ergotherapeuten…)</a:t>
            </a:r>
          </a:p>
          <a:p>
            <a:pPr marL="400050"/>
            <a:r>
              <a:rPr lang="de-DE" dirty="0" smtClean="0"/>
              <a:t>Kein (fach-)ärztlicher Hintergrunddienst</a:t>
            </a:r>
          </a:p>
          <a:p>
            <a:pPr marL="400050"/>
            <a:r>
              <a:rPr lang="de-DE" dirty="0" smtClean="0"/>
              <a:t>Zielgruppe: psychiatrische (und psychosoziale Krisen); Erwachsene; keine primäre Suchterkrankungen</a:t>
            </a:r>
            <a:endParaRPr lang="de-DE" dirty="0"/>
          </a:p>
        </p:txBody>
      </p:sp>
    </p:spTree>
    <p:extLst>
      <p:ext uri="{BB962C8B-B14F-4D97-AF65-F5344CB8AC3E}">
        <p14:creationId xmlns:p14="http://schemas.microsoft.com/office/powerpoint/2010/main" val="1595249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Das Krisentelefon</a:t>
            </a:r>
            <a:endParaRPr lang="de-DE" sz="4400" dirty="0"/>
          </a:p>
        </p:txBody>
      </p:sp>
      <p:sp>
        <p:nvSpPr>
          <p:cNvPr id="3" name="Inhaltsplatzhalter 2"/>
          <p:cNvSpPr>
            <a:spLocks noGrp="1"/>
          </p:cNvSpPr>
          <p:nvPr>
            <p:ph idx="1"/>
          </p:nvPr>
        </p:nvSpPr>
        <p:spPr/>
        <p:txBody>
          <a:bodyPr>
            <a:normAutofit lnSpcReduction="10000"/>
          </a:bodyPr>
          <a:lstStyle/>
          <a:p>
            <a:r>
              <a:rPr lang="de-DE" dirty="0" smtClean="0"/>
              <a:t>Normale werktägliche Arbeitszeiten: „telefonischer Hintergrund“ = therapeutische Mitarbeiter (ca. 30-40) aller Vereinsbereiche nach festem Plan, keine „Freistellung“ für Krisentätigkeit</a:t>
            </a:r>
          </a:p>
          <a:p>
            <a:r>
              <a:rPr lang="de-DE" dirty="0" smtClean="0"/>
              <a:t>Nach 16.30 Uhr und am Wochenende: Mitarbeiter der Krisenwohngruppe und einer Wohngruppe</a:t>
            </a:r>
          </a:p>
          <a:p>
            <a:r>
              <a:rPr lang="de-DE" dirty="0" smtClean="0"/>
              <a:t>Interventionsmöglichkeiten: entlastende Gespräche, Weiterleitung an weitere Beratungsangebote, Einschalten der mobilen Rufbereitschaft, Pat. zum Aufenthalt in den Räumlichkeiten des PTV einladen, Aufnahme in Notbett/Krisenwohngruppe</a:t>
            </a:r>
          </a:p>
          <a:p>
            <a:endParaRPr lang="de-DE" dirty="0"/>
          </a:p>
        </p:txBody>
      </p:sp>
    </p:spTree>
    <p:extLst>
      <p:ext uri="{BB962C8B-B14F-4D97-AF65-F5344CB8AC3E}">
        <p14:creationId xmlns:p14="http://schemas.microsoft.com/office/powerpoint/2010/main" val="1096531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Die mobile Rufbereitschaft</a:t>
            </a:r>
            <a:endParaRPr lang="de-DE" sz="4400" dirty="0"/>
          </a:p>
        </p:txBody>
      </p:sp>
      <p:sp>
        <p:nvSpPr>
          <p:cNvPr id="3" name="Inhaltsplatzhalter 2"/>
          <p:cNvSpPr>
            <a:spLocks noGrp="1"/>
          </p:cNvSpPr>
          <p:nvPr>
            <p:ph idx="1"/>
          </p:nvPr>
        </p:nvSpPr>
        <p:spPr/>
        <p:txBody>
          <a:bodyPr/>
          <a:lstStyle/>
          <a:p>
            <a:r>
              <a:rPr lang="de-DE" dirty="0" smtClean="0"/>
              <a:t>Ca. 15 MA vorwiegend aus ambulantem Betreuungsdienst; auch hier keine „Freistellung“ von üblichen Beschäftigungen</a:t>
            </a:r>
          </a:p>
          <a:p>
            <a:r>
              <a:rPr lang="de-DE" dirty="0" smtClean="0"/>
              <a:t>1 MA (Alleinarbeit), Handy, Fahrzeug</a:t>
            </a:r>
          </a:p>
          <a:p>
            <a:r>
              <a:rPr lang="de-DE" dirty="0" smtClean="0"/>
              <a:t>Einsatzorte: Hausbesuch, Polizeiwache…</a:t>
            </a:r>
          </a:p>
          <a:p>
            <a:r>
              <a:rPr lang="de-DE" dirty="0" smtClean="0"/>
              <a:t>Bei möglicher Fremdgefährdung primär gemeinsam mit Polizei</a:t>
            </a:r>
          </a:p>
          <a:p>
            <a:r>
              <a:rPr lang="de-DE" dirty="0" smtClean="0"/>
              <a:t>Einarbeitung u.a. Einweisung, Fortbildung zu Suizidprävention, Gewaltprophylaxe, Hospitationen, Nachtbereitschaften auf Krisenwohngruppe, Satteldienste</a:t>
            </a:r>
            <a:endParaRPr lang="de-DE" dirty="0"/>
          </a:p>
        </p:txBody>
      </p:sp>
    </p:spTree>
    <p:extLst>
      <p:ext uri="{BB962C8B-B14F-4D97-AF65-F5344CB8AC3E}">
        <p14:creationId xmlns:p14="http://schemas.microsoft.com/office/powerpoint/2010/main" val="1790182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Krisenbett und Krisenwohngruppe</a:t>
            </a:r>
            <a:endParaRPr lang="de-DE" sz="4400" dirty="0"/>
          </a:p>
        </p:txBody>
      </p:sp>
      <p:sp>
        <p:nvSpPr>
          <p:cNvPr id="3" name="Inhaltsplatzhalter 2"/>
          <p:cNvSpPr>
            <a:spLocks noGrp="1"/>
          </p:cNvSpPr>
          <p:nvPr>
            <p:ph idx="1"/>
          </p:nvPr>
        </p:nvSpPr>
        <p:spPr/>
        <p:txBody>
          <a:bodyPr>
            <a:normAutofit fontScale="92500" lnSpcReduction="20000"/>
          </a:bodyPr>
          <a:lstStyle/>
          <a:p>
            <a:r>
              <a:rPr lang="de-DE" dirty="0" smtClean="0"/>
              <a:t>Notbettaufnahme praktisch ohne Voraussetzungen, sogar anonym; wenige </a:t>
            </a:r>
            <a:r>
              <a:rPr lang="de-DE" dirty="0" err="1" smtClean="0"/>
              <a:t>Ausschlußkriterien</a:t>
            </a:r>
            <a:r>
              <a:rPr lang="de-DE" dirty="0" smtClean="0"/>
              <a:t> (fehlende Absprachefähigkeit bei Aggressivität, Suizidalität; spezifische medizinische Situationen) bis zum nächsten Werktag</a:t>
            </a:r>
          </a:p>
          <a:p>
            <a:r>
              <a:rPr lang="de-DE" dirty="0" smtClean="0"/>
              <a:t>2 </a:t>
            </a:r>
            <a:r>
              <a:rPr lang="de-DE" dirty="0"/>
              <a:t>Tagesschichten: 3,5 VK, aufgeteilt auf 5 Mitarbeiter, zusätzlich 1 Aushilfe, 1 FSJ-Stelle</a:t>
            </a:r>
          </a:p>
          <a:p>
            <a:r>
              <a:rPr lang="de-DE" dirty="0"/>
              <a:t>Nachtbereitschaften multiprofessionell besetzt aus verschiedenen Vereinsbereichen</a:t>
            </a:r>
          </a:p>
          <a:p>
            <a:r>
              <a:rPr lang="de-DE" dirty="0"/>
              <a:t>Hinzuziehen der mobilen Rufbereitschaft möglich</a:t>
            </a:r>
          </a:p>
          <a:p>
            <a:r>
              <a:rPr lang="de-DE" dirty="0" smtClean="0"/>
              <a:t>2016: 129 Tage Belegung des Notbetts; 2954 Belegungstage der KWG insgesamt, davon ca. 1/3 in Kombination mit Tagesklinik, 121 Fälle, Verweildauer 25 Tage</a:t>
            </a:r>
            <a:endParaRPr lang="de-DE" dirty="0"/>
          </a:p>
        </p:txBody>
      </p:sp>
    </p:spTree>
    <p:extLst>
      <p:ext uri="{BB962C8B-B14F-4D97-AF65-F5344CB8AC3E}">
        <p14:creationId xmlns:p14="http://schemas.microsoft.com/office/powerpoint/2010/main" val="752051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platzhalter 6"/>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12507" r="12507"/>
          <a:stretch>
            <a:fillRect/>
          </a:stretch>
        </p:blipFill>
        <p:spPr/>
      </p:pic>
      <p:sp>
        <p:nvSpPr>
          <p:cNvPr id="4" name="Textplatzhalter 3"/>
          <p:cNvSpPr>
            <a:spLocks noGrp="1"/>
          </p:cNvSpPr>
          <p:nvPr>
            <p:ph type="body" sz="half" idx="2"/>
          </p:nvPr>
        </p:nvSpPr>
        <p:spPr/>
        <p:txBody>
          <a:bodyPr/>
          <a:lstStyle/>
          <a:p>
            <a:endParaRPr lang="de-DE"/>
          </a:p>
        </p:txBody>
      </p:sp>
      <p:sp>
        <p:nvSpPr>
          <p:cNvPr id="3" name="Titel 2"/>
          <p:cNvSpPr>
            <a:spLocks noGrp="1"/>
          </p:cNvSpPr>
          <p:nvPr>
            <p:ph type="title"/>
          </p:nvPr>
        </p:nvSpPr>
        <p:spPr/>
        <p:txBody>
          <a:bodyPr/>
          <a:lstStyle/>
          <a:p>
            <a:r>
              <a:rPr lang="de-DE" dirty="0" smtClean="0"/>
              <a:t>Unser Notbettzimmer</a:t>
            </a:r>
            <a:endParaRPr lang="de-DE" dirty="0"/>
          </a:p>
        </p:txBody>
      </p:sp>
    </p:spTree>
    <p:extLst>
      <p:ext uri="{BB962C8B-B14F-4D97-AF65-F5344CB8AC3E}">
        <p14:creationId xmlns:p14="http://schemas.microsoft.com/office/powerpoint/2010/main" val="1628661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7544" y="0"/>
            <a:ext cx="8229600" cy="1267544"/>
          </a:xfrm>
        </p:spPr>
        <p:txBody>
          <a:bodyPr/>
          <a:lstStyle/>
          <a:p>
            <a:pPr eaLnBrk="1" hangingPunct="1"/>
            <a:r>
              <a:rPr lang="de-DE" altLang="de-DE" sz="4400" dirty="0" smtClean="0"/>
              <a:t>Einige wichtige Prinzipien</a:t>
            </a:r>
          </a:p>
        </p:txBody>
      </p:sp>
      <p:sp>
        <p:nvSpPr>
          <p:cNvPr id="24579" name="Rectangle 3"/>
          <p:cNvSpPr>
            <a:spLocks noGrp="1" noChangeArrowheads="1"/>
          </p:cNvSpPr>
          <p:nvPr>
            <p:ph type="body" idx="1"/>
          </p:nvPr>
        </p:nvSpPr>
        <p:spPr>
          <a:xfrm>
            <a:off x="395536" y="1628800"/>
            <a:ext cx="8229600" cy="5057775"/>
          </a:xfrm>
        </p:spPr>
        <p:txBody>
          <a:bodyPr>
            <a:normAutofit fontScale="92500"/>
          </a:bodyPr>
          <a:lstStyle/>
          <a:p>
            <a:pPr eaLnBrk="1" hangingPunct="1"/>
            <a:r>
              <a:rPr lang="de-DE" altLang="de-DE" sz="2800" dirty="0" smtClean="0"/>
              <a:t>Individuelles Vorgehen</a:t>
            </a:r>
          </a:p>
          <a:p>
            <a:pPr eaLnBrk="1" hangingPunct="1"/>
            <a:r>
              <a:rPr lang="de-DE" altLang="de-DE" sz="2800" dirty="0" smtClean="0"/>
              <a:t>Ressourcenaktivierend</a:t>
            </a:r>
          </a:p>
          <a:p>
            <a:pPr eaLnBrk="1" hangingPunct="1"/>
            <a:r>
              <a:rPr lang="de-DE" altLang="de-DE" sz="2800" dirty="0" smtClean="0"/>
              <a:t>Einbeziehung des sozialen Umfelds, wo immer möglich</a:t>
            </a:r>
          </a:p>
          <a:p>
            <a:pPr eaLnBrk="1" hangingPunct="1"/>
            <a:r>
              <a:rPr lang="de-DE" altLang="de-DE" sz="2800" dirty="0" smtClean="0"/>
              <a:t>Gefährdungsvermeidung (Selbst- und Fremdgefährdung, besonderer Blick auf Kinder)</a:t>
            </a:r>
          </a:p>
          <a:p>
            <a:pPr eaLnBrk="1" hangingPunct="1"/>
            <a:r>
              <a:rPr lang="de-DE" altLang="de-DE" sz="2800" dirty="0" smtClean="0"/>
              <a:t>Kein Teildienst entscheidet über Maßnahmen des anderen Bereiches</a:t>
            </a:r>
          </a:p>
          <a:p>
            <a:pPr eaLnBrk="1" hangingPunct="1"/>
            <a:r>
              <a:rPr lang="de-DE" altLang="de-DE" sz="2800" dirty="0" smtClean="0"/>
              <a:t>Begleitung in Klinik – auch bei Krankentransport</a:t>
            </a:r>
          </a:p>
          <a:p>
            <a:pPr eaLnBrk="1" hangingPunct="1"/>
            <a:r>
              <a:rPr lang="de-DE" altLang="de-DE" sz="2800" dirty="0" smtClean="0"/>
              <a:t>Zugriff auf Kriseninformationen im Intranet</a:t>
            </a:r>
          </a:p>
        </p:txBody>
      </p:sp>
    </p:spTree>
    <p:extLst>
      <p:ext uri="{BB962C8B-B14F-4D97-AF65-F5344CB8AC3E}">
        <p14:creationId xmlns:p14="http://schemas.microsoft.com/office/powerpoint/2010/main" val="3696009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Typische Anliegen und Konstellationen im Krisendienst</a:t>
            </a:r>
            <a:endParaRPr lang="de-DE" sz="4400" dirty="0"/>
          </a:p>
        </p:txBody>
      </p:sp>
      <p:sp>
        <p:nvSpPr>
          <p:cNvPr id="3" name="Inhaltsplatzhalter 2"/>
          <p:cNvSpPr>
            <a:spLocks noGrp="1"/>
          </p:cNvSpPr>
          <p:nvPr>
            <p:ph idx="1"/>
          </p:nvPr>
        </p:nvSpPr>
        <p:spPr/>
        <p:txBody>
          <a:bodyPr>
            <a:normAutofit/>
          </a:bodyPr>
          <a:lstStyle/>
          <a:p>
            <a:r>
              <a:rPr lang="de-DE" sz="1800" dirty="0" smtClean="0"/>
              <a:t>43 J, w, ruft selber an: vor längerer Zeit PT, kennt „Skills“ zur Spannungsregulation, jetzt seit mehreren Stunden starkes Zittern, Gedankenkreisen, Herzrasen, Gefühl, verrückt zu werden, könne sich nicht mehr helfen</a:t>
            </a:r>
          </a:p>
          <a:p>
            <a:r>
              <a:rPr lang="de-DE" sz="1800" dirty="0" smtClean="0"/>
              <a:t>53 J, m, Ehefrau ruft an: er habe heute erfahren, dass seine Wohnung geräumt wird und Suizidgedanken geäußert, längere depressive Entwicklung nach Trennung, Post nicht mehr geöffnet, Alkoholmissbrauch</a:t>
            </a:r>
          </a:p>
          <a:p>
            <a:r>
              <a:rPr lang="de-DE" sz="1800" dirty="0" smtClean="0"/>
              <a:t>23 J, m, Sozialarbeiter aus Flüchtlingsunterkunft ruft an: Herr A. habe sich nach Streit in Unterkunft </a:t>
            </a:r>
            <a:r>
              <a:rPr lang="de-DE" sz="1800" dirty="0" err="1" smtClean="0"/>
              <a:t>bd.</a:t>
            </a:r>
            <a:r>
              <a:rPr lang="de-DE" sz="1800" dirty="0" smtClean="0"/>
              <a:t> Unterarme aufgeschnitten</a:t>
            </a:r>
          </a:p>
          <a:p>
            <a:r>
              <a:rPr lang="de-DE" sz="1800" dirty="0" smtClean="0"/>
              <a:t>38 J, w, Schwester ruft an: in Vergangenheit mehrere depressive und psychotische Phasen, jetzt seit ca. 2-3 Wochen kaum noch Schlaf, Chaos in der Wohnung, „Telefonterror“ bei Freund, aggressiv gegenüber den betagten Eltern,  dort Situation heute eskaliert</a:t>
            </a:r>
          </a:p>
          <a:p>
            <a:endParaRPr lang="de-DE" sz="1800" dirty="0" smtClean="0"/>
          </a:p>
          <a:p>
            <a:endParaRPr lang="de-DE" dirty="0" smtClean="0"/>
          </a:p>
          <a:p>
            <a:endParaRPr lang="de-DE" dirty="0" smtClean="0"/>
          </a:p>
          <a:p>
            <a:endParaRPr lang="de-DE" dirty="0"/>
          </a:p>
        </p:txBody>
      </p:sp>
    </p:spTree>
    <p:extLst>
      <p:ext uri="{BB962C8B-B14F-4D97-AF65-F5344CB8AC3E}">
        <p14:creationId xmlns:p14="http://schemas.microsoft.com/office/powerpoint/2010/main" val="512055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Wovon Hilfesuchende profitieren</a:t>
            </a:r>
            <a:endParaRPr lang="de-DE" sz="4400" dirty="0"/>
          </a:p>
        </p:txBody>
      </p:sp>
      <p:sp>
        <p:nvSpPr>
          <p:cNvPr id="3" name="Inhaltsplatzhalter 2"/>
          <p:cNvSpPr>
            <a:spLocks noGrp="1"/>
          </p:cNvSpPr>
          <p:nvPr>
            <p:ph idx="1"/>
          </p:nvPr>
        </p:nvSpPr>
        <p:spPr/>
        <p:txBody>
          <a:bodyPr>
            <a:normAutofit fontScale="92500"/>
          </a:bodyPr>
          <a:lstStyle/>
          <a:p>
            <a:r>
              <a:rPr lang="de-DE" dirty="0" smtClean="0"/>
              <a:t>Emotionale Entlastung durch Gespräche</a:t>
            </a:r>
          </a:p>
          <a:p>
            <a:r>
              <a:rPr lang="de-DE" dirty="0" smtClean="0"/>
              <a:t>Aktivierung von Ressourcen (eigene und des sozialen Umfelds)</a:t>
            </a:r>
          </a:p>
          <a:p>
            <a:r>
              <a:rPr lang="de-DE" dirty="0" smtClean="0"/>
              <a:t>Informationen, insbesondere weitere Angebote und Hilfsmöglichkeiten</a:t>
            </a:r>
          </a:p>
          <a:p>
            <a:r>
              <a:rPr lang="de-DE" dirty="0" smtClean="0"/>
              <a:t>Vermittlung in weitere Hilfen (z.B. zeitnaher Arztkontakt)</a:t>
            </a:r>
          </a:p>
          <a:p>
            <a:r>
              <a:rPr lang="de-DE" dirty="0" smtClean="0"/>
              <a:t>Wahlmöglichkeiten (Klinik, Krisenwohngruppe, kurzer Aufenthalt im Haus etc.)</a:t>
            </a:r>
          </a:p>
          <a:p>
            <a:r>
              <a:rPr lang="de-DE" dirty="0" smtClean="0"/>
              <a:t>Existenz des Krisendienstes/Krisenbetts alleine gibt Sicherheit!</a:t>
            </a:r>
          </a:p>
          <a:p>
            <a:r>
              <a:rPr lang="de-DE" dirty="0" smtClean="0"/>
              <a:t>Entscheidend: „relevanten und realistischen“ nächsten Schritt finden</a:t>
            </a:r>
          </a:p>
          <a:p>
            <a:endParaRPr lang="de-DE" dirty="0"/>
          </a:p>
        </p:txBody>
      </p:sp>
    </p:spTree>
    <p:extLst>
      <p:ext uri="{BB962C8B-B14F-4D97-AF65-F5344CB8AC3E}">
        <p14:creationId xmlns:p14="http://schemas.microsoft.com/office/powerpoint/2010/main" val="105926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Der Krisendienst 2016 in Zahlen</a:t>
            </a:r>
            <a:endParaRPr lang="de-DE" sz="44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68227304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5889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Der Krisendienst 2016 in Zahlen</a:t>
            </a:r>
            <a:endParaRPr lang="de-DE" sz="44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90675327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6493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4400" dirty="0" smtClean="0"/>
              <a:t>Wofür Krisendienste?</a:t>
            </a:r>
          </a:p>
          <a:p>
            <a:r>
              <a:rPr lang="de-DE" sz="4400" dirty="0" smtClean="0"/>
              <a:t>Der Krisendienst des PTV</a:t>
            </a:r>
            <a:br>
              <a:rPr lang="de-DE" sz="4400" dirty="0" smtClean="0"/>
            </a:br>
            <a:r>
              <a:rPr lang="de-DE" sz="4400" dirty="0" smtClean="0"/>
              <a:t>- Organisation, Praxis, Leistung und Grenzen</a:t>
            </a:r>
          </a:p>
          <a:p>
            <a:r>
              <a:rPr lang="de-DE" sz="4400" dirty="0" smtClean="0"/>
              <a:t>Ausblick</a:t>
            </a:r>
          </a:p>
          <a:p>
            <a:endParaRPr lang="de-DE" sz="4400" dirty="0" smtClean="0"/>
          </a:p>
          <a:p>
            <a:endParaRPr lang="de-DE" sz="4400" dirty="0"/>
          </a:p>
        </p:txBody>
      </p:sp>
    </p:spTree>
    <p:extLst>
      <p:ext uri="{BB962C8B-B14F-4D97-AF65-F5344CB8AC3E}">
        <p14:creationId xmlns:p14="http://schemas.microsoft.com/office/powerpoint/2010/main" val="3189732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Der Krisendienst 2016 in Zahlen</a:t>
            </a:r>
            <a:endParaRPr lang="de-DE" sz="4400"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94074993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1505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Finanzierung</a:t>
            </a:r>
            <a:endParaRPr lang="de-DE" sz="4400" dirty="0"/>
          </a:p>
        </p:txBody>
      </p:sp>
      <p:sp>
        <p:nvSpPr>
          <p:cNvPr id="3" name="Inhaltsplatzhalter 2"/>
          <p:cNvSpPr>
            <a:spLocks noGrp="1"/>
          </p:cNvSpPr>
          <p:nvPr>
            <p:ph idx="1"/>
          </p:nvPr>
        </p:nvSpPr>
        <p:spPr/>
        <p:txBody>
          <a:bodyPr>
            <a:normAutofit/>
          </a:bodyPr>
          <a:lstStyle/>
          <a:p>
            <a:r>
              <a:rPr lang="de-DE" sz="3200" dirty="0" smtClean="0"/>
              <a:t>Städtischer Zuschuss</a:t>
            </a:r>
          </a:p>
          <a:p>
            <a:r>
              <a:rPr lang="de-DE" sz="3200" dirty="0" smtClean="0"/>
              <a:t>Krisenwohngruppe: (Teil-)</a:t>
            </a:r>
            <a:r>
              <a:rPr lang="de-DE" sz="3200" dirty="0" err="1" smtClean="0"/>
              <a:t>finanzierung</a:t>
            </a:r>
            <a:r>
              <a:rPr lang="de-DE" sz="3200" dirty="0" smtClean="0"/>
              <a:t> durch Krankenkassen (häusliche Krankenpflege + Tagesklinikbudget)</a:t>
            </a:r>
          </a:p>
          <a:p>
            <a:r>
              <a:rPr lang="de-DE" sz="3200" dirty="0" smtClean="0"/>
              <a:t>Bei </a:t>
            </a:r>
            <a:r>
              <a:rPr lang="de-DE" sz="3200" dirty="0" err="1" smtClean="0"/>
              <a:t>BeWo</a:t>
            </a:r>
            <a:r>
              <a:rPr lang="de-DE" sz="3200" dirty="0" smtClean="0"/>
              <a:t>-Klienten Abrechnung von Fachleistungsstunden</a:t>
            </a:r>
          </a:p>
          <a:p>
            <a:r>
              <a:rPr lang="de-DE" sz="3200" dirty="0" smtClean="0"/>
              <a:t>Vertrag der Integrierten Versorgung (GPG-NRW)</a:t>
            </a:r>
            <a:endParaRPr lang="de-DE" sz="3200" dirty="0"/>
          </a:p>
        </p:txBody>
      </p:sp>
    </p:spTree>
    <p:extLst>
      <p:ext uri="{BB962C8B-B14F-4D97-AF65-F5344CB8AC3E}">
        <p14:creationId xmlns:p14="http://schemas.microsoft.com/office/powerpoint/2010/main" val="1147048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Qualitätssicherung</a:t>
            </a:r>
            <a:endParaRPr lang="de-DE" sz="4400" dirty="0"/>
          </a:p>
        </p:txBody>
      </p:sp>
      <p:sp>
        <p:nvSpPr>
          <p:cNvPr id="3" name="Inhaltsplatzhalter 2"/>
          <p:cNvSpPr>
            <a:spLocks noGrp="1"/>
          </p:cNvSpPr>
          <p:nvPr>
            <p:ph idx="1"/>
          </p:nvPr>
        </p:nvSpPr>
        <p:spPr>
          <a:xfrm>
            <a:off x="395536" y="1916832"/>
            <a:ext cx="8229600" cy="4525963"/>
          </a:xfrm>
        </p:spPr>
        <p:txBody>
          <a:bodyPr/>
          <a:lstStyle/>
          <a:p>
            <a:r>
              <a:rPr lang="de-DE" dirty="0" smtClean="0"/>
              <a:t>Auswahl der Mitarbeiter</a:t>
            </a:r>
          </a:p>
          <a:p>
            <a:r>
              <a:rPr lang="de-DE" dirty="0" smtClean="0"/>
              <a:t>Einarbeitung</a:t>
            </a:r>
          </a:p>
          <a:p>
            <a:r>
              <a:rPr lang="de-DE" dirty="0" smtClean="0"/>
              <a:t>Fortbildung</a:t>
            </a:r>
          </a:p>
          <a:p>
            <a:r>
              <a:rPr lang="de-DE" dirty="0" smtClean="0"/>
              <a:t>Verbindliche Vereinbarung von Verfahren und Abläufen (QM)</a:t>
            </a:r>
          </a:p>
          <a:p>
            <a:r>
              <a:rPr lang="de-DE" dirty="0" smtClean="0"/>
              <a:t>Nachbesprechung von Kriseneinsätzen</a:t>
            </a:r>
          </a:p>
          <a:p>
            <a:r>
              <a:rPr lang="de-DE" dirty="0" smtClean="0"/>
              <a:t>Kooperationsbesprechungen</a:t>
            </a:r>
          </a:p>
          <a:p>
            <a:endParaRPr lang="de-DE" dirty="0"/>
          </a:p>
        </p:txBody>
      </p:sp>
    </p:spTree>
    <p:extLst>
      <p:ext uri="{BB962C8B-B14F-4D97-AF65-F5344CB8AC3E}">
        <p14:creationId xmlns:p14="http://schemas.microsoft.com/office/powerpoint/2010/main" val="1985052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Besondere Herausforderungen</a:t>
            </a:r>
            <a:endParaRPr lang="de-DE" sz="4400" dirty="0"/>
          </a:p>
        </p:txBody>
      </p:sp>
      <p:sp>
        <p:nvSpPr>
          <p:cNvPr id="3" name="Inhaltsplatzhalter 2"/>
          <p:cNvSpPr>
            <a:spLocks noGrp="1"/>
          </p:cNvSpPr>
          <p:nvPr>
            <p:ph idx="1"/>
          </p:nvPr>
        </p:nvSpPr>
        <p:spPr/>
        <p:txBody>
          <a:bodyPr/>
          <a:lstStyle/>
          <a:p>
            <a:endParaRPr lang="de-DE" dirty="0" smtClean="0"/>
          </a:p>
          <a:p>
            <a:r>
              <a:rPr lang="de-DE" dirty="0" smtClean="0"/>
              <a:t>Organisationsbezogen:</a:t>
            </a:r>
            <a:br>
              <a:rPr lang="de-DE" dirty="0" smtClean="0"/>
            </a:br>
            <a:r>
              <a:rPr lang="de-DE" dirty="0" smtClean="0"/>
              <a:t>	Die Mitarbeiter „bei der Stange halten“</a:t>
            </a:r>
          </a:p>
          <a:p>
            <a:pPr marL="914400" lvl="2" indent="0">
              <a:buNone/>
            </a:pPr>
            <a:r>
              <a:rPr lang="de-DE" dirty="0"/>
              <a:t>	</a:t>
            </a:r>
            <a:r>
              <a:rPr lang="de-DE" dirty="0" smtClean="0"/>
              <a:t>Gefährdung</a:t>
            </a:r>
          </a:p>
          <a:p>
            <a:pPr marL="914400" lvl="2" indent="0">
              <a:buNone/>
            </a:pPr>
            <a:r>
              <a:rPr lang="de-DE" dirty="0"/>
              <a:t>	</a:t>
            </a:r>
            <a:r>
              <a:rPr lang="de-DE" dirty="0" smtClean="0"/>
              <a:t>„Zusatzbelastung“</a:t>
            </a:r>
          </a:p>
          <a:p>
            <a:endParaRPr lang="de-DE" dirty="0"/>
          </a:p>
          <a:p>
            <a:r>
              <a:rPr lang="de-DE" dirty="0" smtClean="0"/>
              <a:t>Besondere Patientengruppen</a:t>
            </a:r>
          </a:p>
          <a:p>
            <a:pPr marL="914400" lvl="2" indent="0">
              <a:buNone/>
            </a:pPr>
            <a:r>
              <a:rPr lang="de-DE" sz="2400" dirty="0" smtClean="0"/>
              <a:t>Doppeldiagnosen</a:t>
            </a:r>
          </a:p>
          <a:p>
            <a:pPr marL="914400" lvl="2" indent="0">
              <a:buNone/>
            </a:pPr>
            <a:r>
              <a:rPr lang="de-DE" sz="2400" dirty="0" smtClean="0"/>
              <a:t>„Heavy User“</a:t>
            </a:r>
            <a:endParaRPr lang="de-DE" sz="2400" dirty="0"/>
          </a:p>
          <a:p>
            <a:endParaRPr lang="de-DE" dirty="0"/>
          </a:p>
        </p:txBody>
      </p:sp>
    </p:spTree>
    <p:extLst>
      <p:ext uri="{BB962C8B-B14F-4D97-AF65-F5344CB8AC3E}">
        <p14:creationId xmlns:p14="http://schemas.microsoft.com/office/powerpoint/2010/main" val="2389787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Zukünftige Entwicklung des Krisendienstes</a:t>
            </a:r>
            <a:endParaRPr lang="de-DE" sz="4400" dirty="0"/>
          </a:p>
        </p:txBody>
      </p:sp>
      <p:sp>
        <p:nvSpPr>
          <p:cNvPr id="3" name="Inhaltsplatzhalter 2"/>
          <p:cNvSpPr>
            <a:spLocks noGrp="1"/>
          </p:cNvSpPr>
          <p:nvPr>
            <p:ph idx="1"/>
          </p:nvPr>
        </p:nvSpPr>
        <p:spPr/>
        <p:txBody>
          <a:bodyPr/>
          <a:lstStyle/>
          <a:p>
            <a:r>
              <a:rPr lang="de-DE" dirty="0" smtClean="0"/>
              <a:t>Verbindlichere Kooperation mit Kooperationspartnern wie Ordnungsamt, Polizei etc.</a:t>
            </a:r>
          </a:p>
          <a:p>
            <a:pPr marL="457200" lvl="1" indent="0">
              <a:buNone/>
            </a:pPr>
            <a:r>
              <a:rPr lang="de-DE" sz="2400" dirty="0" smtClean="0"/>
              <a:t>	-&gt; Projekt „Vermeidung von Zwang in 	psychiatrischen Hilfesystemen“ der BAG GPV</a:t>
            </a:r>
          </a:p>
          <a:p>
            <a:endParaRPr lang="de-DE" dirty="0" smtClean="0"/>
          </a:p>
          <a:p>
            <a:r>
              <a:rPr lang="de-DE" dirty="0" smtClean="0"/>
              <a:t>Nach dem Kriseneinsatz: wie geht es weiter?</a:t>
            </a:r>
            <a:endParaRPr lang="de-DE" dirty="0"/>
          </a:p>
          <a:p>
            <a:pPr marL="0" indent="0">
              <a:buNone/>
            </a:pPr>
            <a:r>
              <a:rPr lang="de-DE" dirty="0" smtClean="0"/>
              <a:t>	-&gt;Intensiv aufsuchende Behandlung („Home </a:t>
            </a:r>
          </a:p>
          <a:p>
            <a:pPr marL="0" indent="0">
              <a:buNone/>
            </a:pPr>
            <a:r>
              <a:rPr lang="de-DE" dirty="0" smtClean="0"/>
              <a:t>	Treatment“)</a:t>
            </a:r>
          </a:p>
        </p:txBody>
      </p:sp>
    </p:spTree>
    <p:extLst>
      <p:ext uri="{BB962C8B-B14F-4D97-AF65-F5344CB8AC3E}">
        <p14:creationId xmlns:p14="http://schemas.microsoft.com/office/powerpoint/2010/main" val="4080738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Wenn wir bisher keinen Krisendienst hätten…</a:t>
            </a:r>
            <a:endParaRPr lang="de-DE" sz="4400" dirty="0"/>
          </a:p>
        </p:txBody>
      </p:sp>
      <p:sp>
        <p:nvSpPr>
          <p:cNvPr id="3" name="Inhaltsplatzhalter 2"/>
          <p:cNvSpPr>
            <a:spLocks noGrp="1"/>
          </p:cNvSpPr>
          <p:nvPr>
            <p:ph idx="1"/>
          </p:nvPr>
        </p:nvSpPr>
        <p:spPr/>
        <p:txBody>
          <a:bodyPr/>
          <a:lstStyle/>
          <a:p>
            <a:r>
              <a:rPr lang="de-DE" sz="4800" dirty="0" smtClean="0"/>
              <a:t>„Die Forderung  nach Krisen</a:t>
            </a:r>
            <a:r>
              <a:rPr lang="de-DE" sz="4800" i="1" dirty="0" smtClean="0"/>
              <a:t>diensten</a:t>
            </a:r>
            <a:r>
              <a:rPr lang="de-DE" sz="4800" dirty="0" smtClean="0"/>
              <a:t> behindert den Dienst in Krisen!“ </a:t>
            </a:r>
            <a:r>
              <a:rPr lang="de-DE" dirty="0" smtClean="0"/>
              <a:t>(Reinhard </a:t>
            </a:r>
            <a:r>
              <a:rPr lang="de-DE" dirty="0" err="1" smtClean="0"/>
              <a:t>Peukert</a:t>
            </a:r>
            <a:r>
              <a:rPr lang="de-DE" dirty="0" smtClean="0"/>
              <a:t>, in Ortiz-Müller et al: Praxis Krisenintervention, 2010)</a:t>
            </a:r>
            <a:endParaRPr lang="de-DE" dirty="0"/>
          </a:p>
        </p:txBody>
      </p:sp>
    </p:spTree>
    <p:extLst>
      <p:ext uri="{BB962C8B-B14F-4D97-AF65-F5344CB8AC3E}">
        <p14:creationId xmlns:p14="http://schemas.microsoft.com/office/powerpoint/2010/main" val="1058888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Zusammenfassung</a:t>
            </a:r>
            <a:endParaRPr lang="de-DE" dirty="0"/>
          </a:p>
        </p:txBody>
      </p:sp>
      <p:sp>
        <p:nvSpPr>
          <p:cNvPr id="3" name="Inhaltsplatzhalter 2"/>
          <p:cNvSpPr>
            <a:spLocks noGrp="1"/>
          </p:cNvSpPr>
          <p:nvPr>
            <p:ph idx="1"/>
          </p:nvPr>
        </p:nvSpPr>
        <p:spPr>
          <a:xfrm>
            <a:off x="467544" y="1988840"/>
            <a:ext cx="8229600" cy="4525963"/>
          </a:xfrm>
        </p:spPr>
        <p:txBody>
          <a:bodyPr/>
          <a:lstStyle/>
          <a:p>
            <a:r>
              <a:rPr lang="de-DE" dirty="0" smtClean="0"/>
              <a:t>Der Krisendienst des PTV leistet eine wichtige Aufgabe in der Unterstützung der Betroffenen und ihrer Angehörigen, in der Suizidprävention und der Gefahrenabwehr sowie für den Zugang zum Hilfesystem und in der Vermeidung ungünstiger Krisenentwicklungen</a:t>
            </a:r>
          </a:p>
          <a:p>
            <a:r>
              <a:rPr lang="de-DE" dirty="0" smtClean="0"/>
              <a:t>Auch mit begrenzten Ressourcen lässt sich ein Krisendienst organisieren über Jahrzehnte betreiben</a:t>
            </a:r>
          </a:p>
          <a:p>
            <a:r>
              <a:rPr lang="de-DE" dirty="0" smtClean="0"/>
              <a:t>Dies erfordert u.a. Kreativität in der Bündelung von Ressourcen, kontinuierliche Motivation der Mitarbeiter, Maßnahmen zur Qualitätssicherung</a:t>
            </a:r>
            <a:endParaRPr lang="de-DE" dirty="0"/>
          </a:p>
        </p:txBody>
      </p:sp>
    </p:spTree>
    <p:extLst>
      <p:ext uri="{BB962C8B-B14F-4D97-AF65-F5344CB8AC3E}">
        <p14:creationId xmlns:p14="http://schemas.microsoft.com/office/powerpoint/2010/main" val="30936909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1691680" y="1988840"/>
            <a:ext cx="8229600" cy="4525963"/>
          </a:xfrm>
        </p:spPr>
        <p:txBody>
          <a:bodyPr>
            <a:normAutofit/>
          </a:bodyPr>
          <a:lstStyle/>
          <a:p>
            <a:pPr marL="0" indent="0">
              <a:buNone/>
            </a:pPr>
            <a:r>
              <a:rPr lang="de-DE" sz="4400" dirty="0" smtClean="0"/>
              <a:t>Vielen Dank für Ihre Aufmerksamkeit!</a:t>
            </a:r>
            <a:endParaRPr lang="de-DE" sz="4400" dirty="0"/>
          </a:p>
        </p:txBody>
      </p:sp>
    </p:spTree>
    <p:extLst>
      <p:ext uri="{BB962C8B-B14F-4D97-AF65-F5344CB8AC3E}">
        <p14:creationId xmlns:p14="http://schemas.microsoft.com/office/powerpoint/2010/main" val="3629568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Die Forderung nach Krisendiensten</a:t>
            </a:r>
            <a:endParaRPr lang="de-DE" sz="4400" dirty="0"/>
          </a:p>
        </p:txBody>
      </p:sp>
      <p:sp>
        <p:nvSpPr>
          <p:cNvPr id="3" name="Inhaltsplatzhalter 2"/>
          <p:cNvSpPr>
            <a:spLocks noGrp="1"/>
          </p:cNvSpPr>
          <p:nvPr>
            <p:ph idx="1"/>
          </p:nvPr>
        </p:nvSpPr>
        <p:spPr>
          <a:xfrm>
            <a:off x="467544" y="1916832"/>
            <a:ext cx="8229600" cy="4525963"/>
          </a:xfrm>
        </p:spPr>
        <p:txBody>
          <a:bodyPr/>
          <a:lstStyle/>
          <a:p>
            <a:r>
              <a:rPr lang="de-DE" dirty="0" smtClean="0"/>
              <a:t>Niederschwellig verfügbare Krisenhilfen auch außerhalb der normalen werktäglichen Öffnungszeiten psychosozialer/psychiatrischer Dienste von Nutzern und Angehörigen gefordert</a:t>
            </a:r>
          </a:p>
          <a:p>
            <a:r>
              <a:rPr lang="de-DE" dirty="0" smtClean="0"/>
              <a:t>Psychiatrische Krisenhilfe keine Aufgabe von Polizei, Feuerwehr  oder Notarzt</a:t>
            </a:r>
          </a:p>
          <a:p>
            <a:r>
              <a:rPr lang="de-DE" dirty="0" smtClean="0"/>
              <a:t>Psychosoziale/psychiatrische Krisenhilfe erfordert spezielle Kompetenzen, Wissen und Zeit</a:t>
            </a:r>
          </a:p>
          <a:p>
            <a:endParaRPr lang="de-DE" dirty="0"/>
          </a:p>
        </p:txBody>
      </p:sp>
    </p:spTree>
    <p:extLst>
      <p:ext uri="{BB962C8B-B14F-4D97-AF65-F5344CB8AC3E}">
        <p14:creationId xmlns:p14="http://schemas.microsoft.com/office/powerpoint/2010/main" val="2018341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Alles Krise, oder was?</a:t>
            </a:r>
            <a:endParaRPr lang="de-DE" sz="4400" dirty="0"/>
          </a:p>
        </p:txBody>
      </p:sp>
      <p:sp>
        <p:nvSpPr>
          <p:cNvPr id="3" name="Inhaltsplatzhalter 2"/>
          <p:cNvSpPr>
            <a:spLocks noGrp="1"/>
          </p:cNvSpPr>
          <p:nvPr>
            <p:ph idx="1"/>
          </p:nvPr>
        </p:nvSpPr>
        <p:spPr>
          <a:xfrm>
            <a:off x="457200" y="1844824"/>
            <a:ext cx="8229600" cy="4281339"/>
          </a:xfrm>
        </p:spPr>
        <p:txBody>
          <a:bodyPr>
            <a:normAutofit/>
          </a:bodyPr>
          <a:lstStyle/>
          <a:p>
            <a:r>
              <a:rPr lang="de-DE" sz="3600" dirty="0" smtClean="0"/>
              <a:t>Krisendefinition</a:t>
            </a:r>
          </a:p>
          <a:p>
            <a:r>
              <a:rPr lang="de-DE" sz="3600" dirty="0"/>
              <a:t>Krisenmodell versus Krankheitsmodell</a:t>
            </a:r>
          </a:p>
          <a:p>
            <a:r>
              <a:rPr lang="de-DE" sz="3600" dirty="0" smtClean="0"/>
              <a:t>Psychosoziale Krisen - Psychiatrische Krisen – psychiatrischer Notfall</a:t>
            </a:r>
          </a:p>
        </p:txBody>
      </p:sp>
    </p:spTree>
    <p:extLst>
      <p:ext uri="{BB962C8B-B14F-4D97-AF65-F5344CB8AC3E}">
        <p14:creationId xmlns:p14="http://schemas.microsoft.com/office/powerpoint/2010/main" val="1724101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800" dirty="0" smtClean="0"/>
              <a:t>Ziele von Krisendiensten</a:t>
            </a:r>
            <a:endParaRPr lang="de-DE" sz="4800" dirty="0"/>
          </a:p>
        </p:txBody>
      </p:sp>
      <p:sp>
        <p:nvSpPr>
          <p:cNvPr id="3" name="Inhaltsplatzhalter 2"/>
          <p:cNvSpPr>
            <a:spLocks noGrp="1"/>
          </p:cNvSpPr>
          <p:nvPr>
            <p:ph idx="1"/>
          </p:nvPr>
        </p:nvSpPr>
        <p:spPr>
          <a:xfrm>
            <a:off x="395536" y="1988840"/>
            <a:ext cx="8229600" cy="4525963"/>
          </a:xfrm>
        </p:spPr>
        <p:txBody>
          <a:bodyPr>
            <a:normAutofit lnSpcReduction="10000"/>
          </a:bodyPr>
          <a:lstStyle/>
          <a:p>
            <a:r>
              <a:rPr lang="de-DE" sz="2800" dirty="0" smtClean="0"/>
              <a:t>Suizidprävention</a:t>
            </a:r>
          </a:p>
          <a:p>
            <a:r>
              <a:rPr lang="de-DE" sz="2800" dirty="0" smtClean="0"/>
              <a:t>Vermeidung von Krankenhauseinweisungen und Zwangsmaßnahmen</a:t>
            </a:r>
          </a:p>
          <a:p>
            <a:r>
              <a:rPr lang="de-DE" sz="2800" dirty="0" smtClean="0"/>
              <a:t>Prävention von Eskalation, „</a:t>
            </a:r>
            <a:r>
              <a:rPr lang="de-DE" sz="2800" dirty="0" err="1" smtClean="0"/>
              <a:t>Psychiatrisierung</a:t>
            </a:r>
            <a:r>
              <a:rPr lang="de-DE" sz="2800" dirty="0" smtClean="0"/>
              <a:t>“, </a:t>
            </a:r>
            <a:r>
              <a:rPr lang="de-DE" sz="2800" dirty="0" err="1" smtClean="0"/>
              <a:t>Chronifizierung</a:t>
            </a:r>
            <a:r>
              <a:rPr lang="de-DE" sz="2800" dirty="0" smtClean="0"/>
              <a:t>, „Drehtürentwicklungen“</a:t>
            </a:r>
          </a:p>
          <a:p>
            <a:r>
              <a:rPr lang="de-DE" sz="2800" dirty="0" smtClean="0"/>
              <a:t>Einstieg in weitergehende Hilfen</a:t>
            </a:r>
          </a:p>
          <a:p>
            <a:r>
              <a:rPr lang="de-DE" sz="2800" dirty="0" smtClean="0"/>
              <a:t>aus der Sicht von Nutzern und Angehörigen: Entlastung, Schaffung von Sicherheitsgefühl…</a:t>
            </a:r>
            <a:endParaRPr lang="de-DE" sz="2800" dirty="0"/>
          </a:p>
        </p:txBody>
      </p:sp>
    </p:spTree>
    <p:extLst>
      <p:ext uri="{BB962C8B-B14F-4D97-AF65-F5344CB8AC3E}">
        <p14:creationId xmlns:p14="http://schemas.microsoft.com/office/powerpoint/2010/main" val="2937377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Krisendienste in NRW – Status quo</a:t>
            </a:r>
            <a:endParaRPr lang="de-DE" sz="4400" dirty="0"/>
          </a:p>
        </p:txBody>
      </p:sp>
      <p:sp>
        <p:nvSpPr>
          <p:cNvPr id="3" name="Inhaltsplatzhalter 2"/>
          <p:cNvSpPr>
            <a:spLocks noGrp="1"/>
          </p:cNvSpPr>
          <p:nvPr>
            <p:ph idx="1"/>
          </p:nvPr>
        </p:nvSpPr>
        <p:spPr>
          <a:xfrm>
            <a:off x="395536" y="1916832"/>
            <a:ext cx="8229600" cy="4525963"/>
          </a:xfrm>
        </p:spPr>
        <p:txBody>
          <a:bodyPr>
            <a:normAutofit/>
          </a:bodyPr>
          <a:lstStyle/>
          <a:p>
            <a:r>
              <a:rPr lang="de-DE" sz="2800" dirty="0" smtClean="0"/>
              <a:t>In NRW 6 spezialisierte Krisendienste (Begleitforschung zum Landespsychiatrieplan NRW)</a:t>
            </a:r>
          </a:p>
          <a:p>
            <a:r>
              <a:rPr lang="de-DE" sz="2800" dirty="0" smtClean="0"/>
              <a:t>Erreichbarkeit 24h/7 Tage nur zum Teil umgesetzt</a:t>
            </a:r>
          </a:p>
          <a:p>
            <a:r>
              <a:rPr lang="de-DE" sz="2800" dirty="0" smtClean="0"/>
              <a:t>Ca. 8700 Kriseneinsätze/Jahr (ca. 200-3000/Krisendienst)</a:t>
            </a:r>
            <a:endParaRPr lang="de-DE" sz="2800" dirty="0"/>
          </a:p>
        </p:txBody>
      </p:sp>
    </p:spTree>
    <p:extLst>
      <p:ext uri="{BB962C8B-B14F-4D97-AF65-F5344CB8AC3E}">
        <p14:creationId xmlns:p14="http://schemas.microsoft.com/office/powerpoint/2010/main" val="2139514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800" dirty="0" smtClean="0"/>
              <a:t>Der </a:t>
            </a:r>
            <a:br>
              <a:rPr lang="de-DE" sz="4800" dirty="0" smtClean="0"/>
            </a:br>
            <a:r>
              <a:rPr lang="de-DE" sz="4800" dirty="0"/>
              <a:t/>
            </a:r>
            <a:br>
              <a:rPr lang="de-DE" sz="4800" dirty="0"/>
            </a:br>
            <a:r>
              <a:rPr lang="de-DE" sz="4800" dirty="0" smtClean="0"/>
              <a:t/>
            </a:r>
            <a:br>
              <a:rPr lang="de-DE" sz="4800" dirty="0" smtClean="0"/>
            </a:br>
            <a:r>
              <a:rPr lang="de-DE" sz="4800" dirty="0"/>
              <a:t/>
            </a:r>
            <a:br>
              <a:rPr lang="de-DE" sz="4800" dirty="0"/>
            </a:br>
            <a:r>
              <a:rPr lang="de-DE" sz="4400" dirty="0" smtClean="0"/>
              <a:t>Psychosozialer Trägerverein Solingen</a:t>
            </a:r>
            <a:endParaRPr lang="de-DE" sz="4400" dirty="0"/>
          </a:p>
        </p:txBody>
      </p:sp>
      <p:sp>
        <p:nvSpPr>
          <p:cNvPr id="3" name="Inhaltsplatzhalter 2"/>
          <p:cNvSpPr>
            <a:spLocks noGrp="1"/>
          </p:cNvSpPr>
          <p:nvPr>
            <p:ph idx="1"/>
          </p:nvPr>
        </p:nvSpPr>
        <p:spPr>
          <a:xfrm>
            <a:off x="395536" y="1988840"/>
            <a:ext cx="8229600" cy="4525963"/>
          </a:xfrm>
        </p:spPr>
        <p:txBody>
          <a:bodyPr>
            <a:normAutofit/>
          </a:bodyPr>
          <a:lstStyle/>
          <a:p>
            <a:r>
              <a:rPr lang="de-DE" dirty="0" smtClean="0"/>
              <a:t>Entwicklung eines möglichst umfassenden gemeindepsychiatrischen und klinischen Angebots für Solingen (ca. 160.000 Einwohner) seit 1978</a:t>
            </a:r>
          </a:p>
          <a:p>
            <a:r>
              <a:rPr lang="de-DE" dirty="0" smtClean="0"/>
              <a:t>Prinzipien u.a. </a:t>
            </a:r>
            <a:r>
              <a:rPr lang="de-DE" dirty="0" err="1" smtClean="0"/>
              <a:t>Niederschwelligkeit</a:t>
            </a:r>
            <a:r>
              <a:rPr lang="de-DE" dirty="0" smtClean="0"/>
              <a:t>, strenger Regionalbezug mit „Versorgungsverpflichtung“, Fokus auf die Menschen mit schweren psychischen Störungen</a:t>
            </a:r>
          </a:p>
          <a:p>
            <a:r>
              <a:rPr lang="de-DE" dirty="0" smtClean="0"/>
              <a:t>Ca. 140 Mitarbeiter</a:t>
            </a:r>
          </a:p>
          <a:p>
            <a:r>
              <a:rPr lang="de-DE" dirty="0" smtClean="0"/>
              <a:t>Gute Vernetzung in der Kommune</a:t>
            </a:r>
          </a:p>
          <a:p>
            <a:endParaRPr lang="de-DE" dirty="0"/>
          </a:p>
        </p:txBody>
      </p:sp>
    </p:spTree>
    <p:extLst>
      <p:ext uri="{BB962C8B-B14F-4D97-AF65-F5344CB8AC3E}">
        <p14:creationId xmlns:p14="http://schemas.microsoft.com/office/powerpoint/2010/main" val="2321837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400" dirty="0" smtClean="0"/>
              <a:t>Psychosozialer </a:t>
            </a:r>
            <a:r>
              <a:rPr lang="de-DE" sz="4400" dirty="0"/>
              <a:t>Trägerverein Solingen</a:t>
            </a:r>
          </a:p>
        </p:txBody>
      </p:sp>
      <p:sp>
        <p:nvSpPr>
          <p:cNvPr id="3" name="Inhaltsplatzhalter 2"/>
          <p:cNvSpPr>
            <a:spLocks noGrp="1"/>
          </p:cNvSpPr>
          <p:nvPr>
            <p:ph idx="1"/>
          </p:nvPr>
        </p:nvSpPr>
        <p:spPr/>
        <p:txBody>
          <a:bodyPr>
            <a:normAutofit fontScale="70000" lnSpcReduction="20000"/>
          </a:bodyPr>
          <a:lstStyle/>
          <a:p>
            <a:r>
              <a:rPr lang="de-DE" sz="3100" dirty="0"/>
              <a:t>Krisendienst rund um die Uhr</a:t>
            </a:r>
          </a:p>
          <a:p>
            <a:r>
              <a:rPr lang="de-DE" sz="3100" dirty="0"/>
              <a:t>Krisenwohngruppe</a:t>
            </a:r>
          </a:p>
          <a:p>
            <a:r>
              <a:rPr lang="de-DE" sz="3100" dirty="0"/>
              <a:t>Tagesklinik </a:t>
            </a:r>
          </a:p>
          <a:p>
            <a:r>
              <a:rPr lang="de-DE" sz="3100" dirty="0"/>
              <a:t>Institutsambulanz </a:t>
            </a:r>
          </a:p>
          <a:p>
            <a:r>
              <a:rPr lang="de-DE" sz="3100" dirty="0"/>
              <a:t>ambulante Beratung und Betreuung (Erstberatung, Betreutes Wohnen, Integrierte Versorgung) </a:t>
            </a:r>
          </a:p>
          <a:p>
            <a:r>
              <a:rPr lang="de-DE" sz="3100" dirty="0"/>
              <a:t>Tagesstätte, „Runder Tisch“ (offener Treff) </a:t>
            </a:r>
          </a:p>
          <a:p>
            <a:r>
              <a:rPr lang="de-DE" sz="3100" dirty="0"/>
              <a:t>Wohnbereich (Wohnheim) mit mehreren dezentralen Wohngruppen</a:t>
            </a:r>
          </a:p>
          <a:p>
            <a:r>
              <a:rPr lang="de-DE" sz="3100" dirty="0"/>
              <a:t>Berufsbegleitender Dienst </a:t>
            </a:r>
          </a:p>
          <a:p>
            <a:r>
              <a:rPr lang="de-DE" sz="3100" dirty="0"/>
              <a:t>beschützte Arbeitsplätze, Feststellungsmaßnahmen</a:t>
            </a:r>
          </a:p>
          <a:p>
            <a:r>
              <a:rPr lang="de-DE" sz="3100" dirty="0"/>
              <a:t>Ambulante Ergo-/Arbeitstherapie</a:t>
            </a:r>
          </a:p>
          <a:p>
            <a:r>
              <a:rPr lang="de-DE" sz="3100" dirty="0"/>
              <a:t>…</a:t>
            </a:r>
          </a:p>
          <a:p>
            <a:endParaRPr lang="de-DE" dirty="0"/>
          </a:p>
        </p:txBody>
      </p:sp>
    </p:spTree>
    <p:extLst>
      <p:ext uri="{BB962C8B-B14F-4D97-AF65-F5344CB8AC3E}">
        <p14:creationId xmlns:p14="http://schemas.microsoft.com/office/powerpoint/2010/main" val="3554337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1" name="Oval 2"/>
          <p:cNvSpPr>
            <a:spLocks noChangeArrowheads="1"/>
          </p:cNvSpPr>
          <p:nvPr/>
        </p:nvSpPr>
        <p:spPr bwMode="auto">
          <a:xfrm>
            <a:off x="7866063" y="4224439"/>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52" name="Oval 3"/>
          <p:cNvSpPr>
            <a:spLocks noChangeArrowheads="1"/>
          </p:cNvSpPr>
          <p:nvPr/>
        </p:nvSpPr>
        <p:spPr bwMode="auto">
          <a:xfrm>
            <a:off x="5975350" y="4982368"/>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53" name="Oval 4"/>
          <p:cNvSpPr>
            <a:spLocks noChangeArrowheads="1"/>
          </p:cNvSpPr>
          <p:nvPr/>
        </p:nvSpPr>
        <p:spPr bwMode="auto">
          <a:xfrm>
            <a:off x="7853721" y="5759450"/>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59" name="Oval 10"/>
          <p:cNvSpPr>
            <a:spLocks noChangeArrowheads="1"/>
          </p:cNvSpPr>
          <p:nvPr/>
        </p:nvSpPr>
        <p:spPr bwMode="auto">
          <a:xfrm>
            <a:off x="989984" y="4281774"/>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60" name="Oval 11"/>
          <p:cNvSpPr>
            <a:spLocks noChangeArrowheads="1"/>
          </p:cNvSpPr>
          <p:nvPr/>
        </p:nvSpPr>
        <p:spPr bwMode="auto">
          <a:xfrm>
            <a:off x="2736184" y="4281773"/>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62" name="Oval 13"/>
          <p:cNvSpPr>
            <a:spLocks noChangeArrowheads="1"/>
          </p:cNvSpPr>
          <p:nvPr/>
        </p:nvSpPr>
        <p:spPr bwMode="auto">
          <a:xfrm>
            <a:off x="3092450" y="1750655"/>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63" name="Oval 14"/>
          <p:cNvSpPr>
            <a:spLocks noChangeArrowheads="1"/>
          </p:cNvSpPr>
          <p:nvPr/>
        </p:nvSpPr>
        <p:spPr bwMode="auto">
          <a:xfrm>
            <a:off x="3572949" y="896077"/>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64" name="Rectangle 15"/>
          <p:cNvSpPr>
            <a:spLocks noChangeArrowheads="1"/>
          </p:cNvSpPr>
          <p:nvPr/>
        </p:nvSpPr>
        <p:spPr bwMode="auto">
          <a:xfrm>
            <a:off x="1619250" y="115888"/>
            <a:ext cx="5761038" cy="433387"/>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65" name="Rectangle 16"/>
          <p:cNvSpPr>
            <a:spLocks noGrp="1" noChangeArrowheads="1"/>
          </p:cNvSpPr>
          <p:nvPr>
            <p:ph type="title"/>
          </p:nvPr>
        </p:nvSpPr>
        <p:spPr>
          <a:xfrm>
            <a:off x="539750" y="260350"/>
            <a:ext cx="8229600" cy="1143000"/>
          </a:xfrm>
        </p:spPr>
        <p:txBody>
          <a:bodyPr/>
          <a:lstStyle/>
          <a:p>
            <a:pPr eaLnBrk="1" hangingPunct="1"/>
            <a:r>
              <a:rPr lang="de-DE" altLang="de-DE" dirty="0" smtClean="0"/>
              <a:t> </a:t>
            </a:r>
          </a:p>
        </p:txBody>
      </p:sp>
      <p:sp>
        <p:nvSpPr>
          <p:cNvPr id="141330" name="Text Box 18"/>
          <p:cNvSpPr txBox="1">
            <a:spLocks noChangeArrowheads="1"/>
          </p:cNvSpPr>
          <p:nvPr/>
        </p:nvSpPr>
        <p:spPr bwMode="auto">
          <a:xfrm>
            <a:off x="3416300" y="4159250"/>
            <a:ext cx="23177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de-DE" sz="2400" b="1" dirty="0" smtClean="0">
                <a:effectLst>
                  <a:outerShdw blurRad="38100" dist="38100" dir="2700000" algn="tl">
                    <a:srgbClr val="FFFFFF"/>
                  </a:outerShdw>
                </a:effectLst>
                <a:latin typeface="Arial" panose="020B0604020202020204" pitchFamily="34" charset="0"/>
                <a:cs typeface="Arial" panose="020B0604020202020204" pitchFamily="34" charset="0"/>
              </a:rPr>
              <a:t>Krisendienst</a:t>
            </a:r>
            <a:endParaRPr lang="de-DE" sz="2400" b="1" dirty="0">
              <a:effectLst>
                <a:outerShdw blurRad="38100" dist="38100" dir="2700000" algn="tl">
                  <a:srgbClr val="FFFFFF"/>
                </a:outerShdw>
              </a:effectLst>
              <a:latin typeface="Arial" panose="020B0604020202020204" pitchFamily="34" charset="0"/>
              <a:cs typeface="Arial" panose="020B0604020202020204" pitchFamily="34" charset="0"/>
            </a:endParaRPr>
          </a:p>
        </p:txBody>
      </p:sp>
      <p:sp>
        <p:nvSpPr>
          <p:cNvPr id="6168" name="Text Box 19"/>
          <p:cNvSpPr txBox="1">
            <a:spLocks noChangeArrowheads="1"/>
          </p:cNvSpPr>
          <p:nvPr/>
        </p:nvSpPr>
        <p:spPr bwMode="auto">
          <a:xfrm>
            <a:off x="1908175" y="13128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de-DE" altLang="de-DE" sz="1800"/>
              <a:t>     </a:t>
            </a:r>
            <a:endParaRPr lang="de-DE" altLang="de-DE" sz="1800" b="1" u="sng">
              <a:latin typeface="Arial Black" pitchFamily="34" charset="0"/>
            </a:endParaRPr>
          </a:p>
        </p:txBody>
      </p:sp>
      <p:sp>
        <p:nvSpPr>
          <p:cNvPr id="6169" name="Text Box 20"/>
          <p:cNvSpPr txBox="1">
            <a:spLocks noChangeArrowheads="1"/>
          </p:cNvSpPr>
          <p:nvPr/>
        </p:nvSpPr>
        <p:spPr bwMode="auto">
          <a:xfrm>
            <a:off x="3728670" y="1651048"/>
            <a:ext cx="168507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de-DE" altLang="de-DE" sz="1800" dirty="0" smtClean="0">
                <a:solidFill>
                  <a:srgbClr val="777777"/>
                </a:solidFill>
              </a:rPr>
              <a:t>WOHNEN und</a:t>
            </a:r>
            <a:br>
              <a:rPr lang="de-DE" altLang="de-DE" sz="1800" dirty="0" smtClean="0">
                <a:solidFill>
                  <a:srgbClr val="777777"/>
                </a:solidFill>
              </a:rPr>
            </a:br>
            <a:r>
              <a:rPr lang="de-DE" altLang="de-DE" sz="1800" dirty="0" smtClean="0">
                <a:solidFill>
                  <a:srgbClr val="777777"/>
                </a:solidFill>
              </a:rPr>
              <a:t> LEBEN</a:t>
            </a:r>
            <a:endParaRPr lang="de-DE" altLang="de-DE" sz="1800" dirty="0">
              <a:solidFill>
                <a:srgbClr val="777777"/>
              </a:solidFill>
            </a:endParaRPr>
          </a:p>
        </p:txBody>
      </p:sp>
      <p:sp>
        <p:nvSpPr>
          <p:cNvPr id="6170" name="Text Box 21"/>
          <p:cNvSpPr txBox="1">
            <a:spLocks noChangeArrowheads="1"/>
          </p:cNvSpPr>
          <p:nvPr/>
        </p:nvSpPr>
        <p:spPr bwMode="auto">
          <a:xfrm>
            <a:off x="1143000" y="4776788"/>
            <a:ext cx="19494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de-DE" altLang="de-DE" sz="1800">
                <a:solidFill>
                  <a:srgbClr val="777777"/>
                </a:solidFill>
              </a:rPr>
              <a:t>ARBEIT und</a:t>
            </a:r>
          </a:p>
          <a:p>
            <a:pPr algn="ctr" eaLnBrk="1" hangingPunct="1">
              <a:spcBef>
                <a:spcPct val="0"/>
              </a:spcBef>
              <a:buFontTx/>
              <a:buNone/>
            </a:pPr>
            <a:r>
              <a:rPr lang="de-DE" altLang="de-DE" sz="1800">
                <a:solidFill>
                  <a:srgbClr val="777777"/>
                </a:solidFill>
              </a:rPr>
              <a:t>berufliche REHA-</a:t>
            </a:r>
          </a:p>
          <a:p>
            <a:pPr algn="ctr" eaLnBrk="1" hangingPunct="1">
              <a:spcBef>
                <a:spcPct val="0"/>
              </a:spcBef>
              <a:buFontTx/>
              <a:buNone/>
            </a:pPr>
            <a:r>
              <a:rPr lang="de-DE" altLang="de-DE" sz="1800">
                <a:solidFill>
                  <a:srgbClr val="777777"/>
                </a:solidFill>
              </a:rPr>
              <a:t>TATION</a:t>
            </a:r>
          </a:p>
        </p:txBody>
      </p:sp>
      <p:sp>
        <p:nvSpPr>
          <p:cNvPr id="6171" name="Text Box 22"/>
          <p:cNvSpPr txBox="1">
            <a:spLocks noChangeArrowheads="1"/>
          </p:cNvSpPr>
          <p:nvPr/>
        </p:nvSpPr>
        <p:spPr bwMode="auto">
          <a:xfrm>
            <a:off x="6570662" y="4934744"/>
            <a:ext cx="1619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de-DE" altLang="de-DE" sz="1800" dirty="0">
                <a:solidFill>
                  <a:srgbClr val="777777"/>
                </a:solidFill>
              </a:rPr>
              <a:t>KLINISCHER </a:t>
            </a:r>
          </a:p>
          <a:p>
            <a:pPr algn="ctr" eaLnBrk="1" hangingPunct="1">
              <a:spcBef>
                <a:spcPct val="0"/>
              </a:spcBef>
              <a:buFontTx/>
              <a:buNone/>
            </a:pPr>
            <a:r>
              <a:rPr lang="de-DE" altLang="de-DE" sz="1800" dirty="0">
                <a:solidFill>
                  <a:srgbClr val="777777"/>
                </a:solidFill>
              </a:rPr>
              <a:t>BEREICH</a:t>
            </a:r>
          </a:p>
        </p:txBody>
      </p:sp>
      <p:sp>
        <p:nvSpPr>
          <p:cNvPr id="6172" name="Text Box 23"/>
          <p:cNvSpPr txBox="1">
            <a:spLocks noChangeArrowheads="1"/>
          </p:cNvSpPr>
          <p:nvPr/>
        </p:nvSpPr>
        <p:spPr bwMode="auto">
          <a:xfrm>
            <a:off x="1835150" y="115888"/>
            <a:ext cx="59769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de-DE" altLang="de-DE" sz="2000" b="1"/>
              <a:t>Psychosozialer Trägerverein Solingen e.V.</a:t>
            </a:r>
          </a:p>
        </p:txBody>
      </p:sp>
      <p:sp>
        <p:nvSpPr>
          <p:cNvPr id="6173" name="Oval 24"/>
          <p:cNvSpPr>
            <a:spLocks noChangeArrowheads="1"/>
          </p:cNvSpPr>
          <p:nvPr/>
        </p:nvSpPr>
        <p:spPr bwMode="auto">
          <a:xfrm>
            <a:off x="3675062" y="1186141"/>
            <a:ext cx="1800225" cy="151288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grpSp>
        <p:nvGrpSpPr>
          <p:cNvPr id="15" name="Diagram 25"/>
          <p:cNvGrpSpPr>
            <a:grpSpLocks/>
          </p:cNvGrpSpPr>
          <p:nvPr/>
        </p:nvGrpSpPr>
        <p:grpSpPr bwMode="auto">
          <a:xfrm>
            <a:off x="3959225" y="3213100"/>
            <a:ext cx="1223963" cy="996950"/>
            <a:chOff x="616" y="234"/>
            <a:chExt cx="3333" cy="2716"/>
          </a:xfrm>
        </p:grpSpPr>
        <p:sp>
          <p:nvSpPr>
            <p:cNvPr id="16" name="_s1028"/>
            <p:cNvSpPr>
              <a:spLocks noChangeArrowheads="1"/>
            </p:cNvSpPr>
            <p:nvPr/>
          </p:nvSpPr>
          <p:spPr bwMode="auto">
            <a:xfrm flipV="1">
              <a:off x="1830" y="416"/>
              <a:ext cx="906" cy="784"/>
            </a:xfrm>
            <a:custGeom>
              <a:avLst/>
              <a:gdLst>
                <a:gd name="G0" fmla="+- 10800 0 0"/>
                <a:gd name="G1" fmla="+- 21600 0 10800"/>
                <a:gd name="G2" fmla="*/ 10800 1 2"/>
                <a:gd name="G3" fmla="+- 21600 0 G2"/>
                <a:gd name="G4" fmla="+/ 10800 21600 2"/>
                <a:gd name="G5" fmla="+/ G1 0 2"/>
                <a:gd name="G6" fmla="*/ 21600 21600 10800"/>
                <a:gd name="G7" fmla="*/ G6 1 2"/>
                <a:gd name="G8" fmla="+- 21600 0 G7"/>
                <a:gd name="G9" fmla="*/ 21600 1 2"/>
                <a:gd name="G10" fmla="+- 10800 0 G9"/>
                <a:gd name="G11" fmla="?: G10 G8 0"/>
                <a:gd name="G12" fmla="?: G10 G7 21600"/>
                <a:gd name="T0" fmla="*/ 16200 w 21600"/>
                <a:gd name="T1" fmla="*/ 10800 h 21600"/>
                <a:gd name="T2" fmla="*/ 10800 w 21600"/>
                <a:gd name="T3" fmla="*/ 21600 h 21600"/>
                <a:gd name="T4" fmla="*/ 5400 w 21600"/>
                <a:gd name="T5" fmla="*/ 10800 h 21600"/>
                <a:gd name="T6" fmla="*/ 10800 w 21600"/>
                <a:gd name="T7" fmla="*/ 0 h 21600"/>
                <a:gd name="T8" fmla="*/ 7200 w 21600"/>
                <a:gd name="T9" fmla="*/ 7200 h 21600"/>
                <a:gd name="T10" fmla="*/ 14400 w 21600"/>
                <a:gd name="T11" fmla="*/ 14400 h 21600"/>
              </a:gdLst>
              <a:ahLst/>
              <a:cxnLst>
                <a:cxn ang="0">
                  <a:pos x="T0" y="T1"/>
                </a:cxn>
                <a:cxn ang="0">
                  <a:pos x="T2" y="T3"/>
                </a:cxn>
                <a:cxn ang="0">
                  <a:pos x="T4" y="T5"/>
                </a:cxn>
                <a:cxn ang="0">
                  <a:pos x="T6" y="T7"/>
                </a:cxn>
              </a:cxnLst>
              <a:rect l="T8" t="T9" r="T10" b="T11"/>
              <a:pathLst>
                <a:path w="21600" h="21600">
                  <a:moveTo>
                    <a:pt x="0" y="0"/>
                  </a:moveTo>
                  <a:lnTo>
                    <a:pt x="10800" y="21600"/>
                  </a:lnTo>
                  <a:lnTo>
                    <a:pt x="10800" y="21600"/>
                  </a:lnTo>
                  <a:lnTo>
                    <a:pt x="21600" y="0"/>
                  </a:lnTo>
                  <a:close/>
                </a:path>
              </a:pathLst>
            </a:custGeom>
            <a:solidFill>
              <a:schemeClr val="accent1"/>
            </a:solidFill>
            <a:ln w="4670" algn="in">
              <a:solidFill>
                <a:schemeClr val="tx1"/>
              </a:solidFill>
              <a:miter lim="800000"/>
              <a:headEnd/>
              <a:tailEnd/>
            </a:ln>
          </p:spPr>
          <p:txBody>
            <a:bodyPr rot="10800000"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smtClean="0">
                  <a:ln>
                    <a:noFill/>
                  </a:ln>
                  <a:solidFill>
                    <a:schemeClr val="tx1"/>
                  </a:solidFill>
                  <a:effectLst/>
                  <a:latin typeface="Arial" charset="0"/>
                </a:rPr>
                <a:t>Krisentelefon</a:t>
              </a:r>
            </a:p>
          </p:txBody>
        </p:sp>
        <p:sp>
          <p:nvSpPr>
            <p:cNvPr id="17" name="_s1029"/>
            <p:cNvSpPr>
              <a:spLocks noChangeArrowheads="1"/>
            </p:cNvSpPr>
            <p:nvPr/>
          </p:nvSpPr>
          <p:spPr bwMode="auto">
            <a:xfrm flipV="1">
              <a:off x="1378" y="1200"/>
              <a:ext cx="1810" cy="78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4670" algn="in">
              <a:solidFill>
                <a:schemeClr val="tx1"/>
              </a:solidFill>
              <a:miter lim="800000"/>
              <a:headEnd/>
              <a:tailEnd/>
            </a:ln>
          </p:spPr>
          <p:txBody>
            <a:bodyPr rot="10800000"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smtClean="0">
                  <a:ln>
                    <a:noFill/>
                  </a:ln>
                  <a:solidFill>
                    <a:schemeClr val="tx1"/>
                  </a:solidFill>
                  <a:effectLst/>
                  <a:latin typeface="Arial" charset="0"/>
                </a:rPr>
                <a:t>Rufbereitschaft</a:t>
              </a:r>
            </a:p>
          </p:txBody>
        </p:sp>
        <p:sp>
          <p:nvSpPr>
            <p:cNvPr id="18" name="_s1030"/>
            <p:cNvSpPr>
              <a:spLocks noChangeArrowheads="1"/>
            </p:cNvSpPr>
            <p:nvPr/>
          </p:nvSpPr>
          <p:spPr bwMode="auto">
            <a:xfrm flipV="1">
              <a:off x="925" y="1984"/>
              <a:ext cx="2716" cy="784"/>
            </a:xfrm>
            <a:custGeom>
              <a:avLst/>
              <a:gdLst>
                <a:gd name="G0" fmla="+- 3600 0 0"/>
                <a:gd name="G1" fmla="+- 21600 0 3600"/>
                <a:gd name="G2" fmla="*/ 3600 1 2"/>
                <a:gd name="G3" fmla="+- 21600 0 G2"/>
                <a:gd name="G4" fmla="+/ 3600 21600 2"/>
                <a:gd name="G5" fmla="+/ G1 0 2"/>
                <a:gd name="G6" fmla="*/ 21600 21600 3600"/>
                <a:gd name="G7" fmla="*/ G6 1 2"/>
                <a:gd name="G8" fmla="+- 21600 0 G7"/>
                <a:gd name="G9" fmla="*/ 21600 1 2"/>
                <a:gd name="G10" fmla="+- 3600 0 G9"/>
                <a:gd name="G11" fmla="?: G10 G8 0"/>
                <a:gd name="G12" fmla="?: G10 G7 21600"/>
                <a:gd name="T0" fmla="*/ 19800 w 21600"/>
                <a:gd name="T1" fmla="*/ 10800 h 21600"/>
                <a:gd name="T2" fmla="*/ 10800 w 21600"/>
                <a:gd name="T3" fmla="*/ 21600 h 21600"/>
                <a:gd name="T4" fmla="*/ 1800 w 21600"/>
                <a:gd name="T5" fmla="*/ 10800 h 21600"/>
                <a:gd name="T6" fmla="*/ 10800 w 21600"/>
                <a:gd name="T7" fmla="*/ 0 h 21600"/>
                <a:gd name="T8" fmla="*/ 3600 w 21600"/>
                <a:gd name="T9" fmla="*/ 3600 h 21600"/>
                <a:gd name="T10" fmla="*/ 18000 w 21600"/>
                <a:gd name="T11" fmla="*/ 18000 h 21600"/>
              </a:gdLst>
              <a:ahLst/>
              <a:cxnLst>
                <a:cxn ang="0">
                  <a:pos x="T0" y="T1"/>
                </a:cxn>
                <a:cxn ang="0">
                  <a:pos x="T2" y="T3"/>
                </a:cxn>
                <a:cxn ang="0">
                  <a:pos x="T4" y="T5"/>
                </a:cxn>
                <a:cxn ang="0">
                  <a:pos x="T6" y="T7"/>
                </a:cxn>
              </a:cxnLst>
              <a:rect l="T8" t="T9" r="T10" b="T11"/>
              <a:pathLst>
                <a:path w="21600" h="21600">
                  <a:moveTo>
                    <a:pt x="0" y="0"/>
                  </a:moveTo>
                  <a:lnTo>
                    <a:pt x="3600" y="21600"/>
                  </a:lnTo>
                  <a:lnTo>
                    <a:pt x="18000" y="21600"/>
                  </a:lnTo>
                  <a:lnTo>
                    <a:pt x="21600" y="0"/>
                  </a:lnTo>
                  <a:close/>
                </a:path>
              </a:pathLst>
            </a:custGeom>
            <a:solidFill>
              <a:schemeClr val="accent1"/>
            </a:solidFill>
            <a:ln w="4670" algn="in">
              <a:solidFill>
                <a:schemeClr val="tx1"/>
              </a:solidFill>
              <a:miter lim="800000"/>
              <a:headEnd/>
              <a:tailEnd/>
            </a:ln>
          </p:spPr>
          <p:txBody>
            <a:bodyPr rot="10800000"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de-DE" altLang="de-DE" dirty="0" smtClean="0">
                  <a:latin typeface="Arial" charset="0"/>
                </a:rPr>
                <a:t>Notbett</a:t>
              </a:r>
              <a:endParaRPr kumimoji="0" lang="de-DE" altLang="de-DE" sz="1800" b="0" i="0" u="none" strike="noStrike" cap="none" normalizeH="0" baseline="0" dirty="0" smtClean="0">
                <a:ln>
                  <a:noFill/>
                </a:ln>
                <a:solidFill>
                  <a:schemeClr val="tx1"/>
                </a:solidFill>
                <a:effectLst/>
                <a:latin typeface="Arial" charset="0"/>
              </a:endParaRPr>
            </a:p>
          </p:txBody>
        </p:sp>
      </p:grpSp>
      <p:sp>
        <p:nvSpPr>
          <p:cNvPr id="6174" name="Oval 30"/>
          <p:cNvSpPr>
            <a:spLocks noChangeArrowheads="1"/>
          </p:cNvSpPr>
          <p:nvPr/>
        </p:nvSpPr>
        <p:spPr bwMode="auto">
          <a:xfrm>
            <a:off x="1220788" y="4498975"/>
            <a:ext cx="1800225" cy="15128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75" name="Oval 31"/>
          <p:cNvSpPr>
            <a:spLocks noChangeArrowheads="1"/>
          </p:cNvSpPr>
          <p:nvPr/>
        </p:nvSpPr>
        <p:spPr bwMode="auto">
          <a:xfrm>
            <a:off x="6480175" y="4498975"/>
            <a:ext cx="1800225" cy="15128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6176" name="Rectangle 32"/>
          <p:cNvSpPr>
            <a:spLocks noChangeArrowheads="1"/>
          </p:cNvSpPr>
          <p:nvPr/>
        </p:nvSpPr>
        <p:spPr bwMode="auto">
          <a:xfrm>
            <a:off x="3438525" y="4152900"/>
            <a:ext cx="2209800" cy="600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29" name="Oval 10"/>
          <p:cNvSpPr>
            <a:spLocks noChangeArrowheads="1"/>
          </p:cNvSpPr>
          <p:nvPr/>
        </p:nvSpPr>
        <p:spPr bwMode="auto">
          <a:xfrm>
            <a:off x="1079960" y="5759450"/>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2" name="Textfeld 1"/>
          <p:cNvSpPr txBox="1"/>
          <p:nvPr/>
        </p:nvSpPr>
        <p:spPr>
          <a:xfrm>
            <a:off x="1945732" y="816809"/>
            <a:ext cx="1556836" cy="369332"/>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Runder Tisch</a:t>
            </a:r>
            <a:endParaRPr lang="de-DE" dirty="0">
              <a:latin typeface="Arial" panose="020B0604020202020204" pitchFamily="34" charset="0"/>
              <a:cs typeface="Arial" panose="020B0604020202020204" pitchFamily="34" charset="0"/>
            </a:endParaRPr>
          </a:p>
        </p:txBody>
      </p:sp>
      <p:sp>
        <p:nvSpPr>
          <p:cNvPr id="3" name="Textfeld 2"/>
          <p:cNvSpPr txBox="1"/>
          <p:nvPr/>
        </p:nvSpPr>
        <p:spPr>
          <a:xfrm>
            <a:off x="5445483" y="828330"/>
            <a:ext cx="808876" cy="369332"/>
          </a:xfrm>
          <a:prstGeom prst="rect">
            <a:avLst/>
          </a:prstGeom>
          <a:noFill/>
        </p:spPr>
        <p:txBody>
          <a:bodyPr wrap="none" rtlCol="0">
            <a:spAutoFit/>
          </a:bodyPr>
          <a:lstStyle/>
          <a:p>
            <a:r>
              <a:rPr lang="de-DE" dirty="0" err="1" smtClean="0">
                <a:latin typeface="Arial" panose="020B0604020202020204" pitchFamily="34" charset="0"/>
                <a:cs typeface="Arial" panose="020B0604020202020204" pitchFamily="34" charset="0"/>
              </a:rPr>
              <a:t>BeWo</a:t>
            </a:r>
            <a:endParaRPr lang="de-DE" dirty="0">
              <a:latin typeface="Arial" panose="020B0604020202020204" pitchFamily="34" charset="0"/>
              <a:cs typeface="Arial" panose="020B0604020202020204" pitchFamily="34" charset="0"/>
            </a:endParaRPr>
          </a:p>
        </p:txBody>
      </p:sp>
      <p:sp>
        <p:nvSpPr>
          <p:cNvPr id="4" name="Textfeld 3"/>
          <p:cNvSpPr txBox="1"/>
          <p:nvPr/>
        </p:nvSpPr>
        <p:spPr>
          <a:xfrm>
            <a:off x="1646029" y="1818401"/>
            <a:ext cx="1364541" cy="369332"/>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Tagesstätte</a:t>
            </a:r>
            <a:endParaRPr lang="de-DE" dirty="0">
              <a:latin typeface="Arial" panose="020B0604020202020204" pitchFamily="34" charset="0"/>
              <a:cs typeface="Arial" panose="020B0604020202020204" pitchFamily="34" charset="0"/>
            </a:endParaRPr>
          </a:p>
        </p:txBody>
      </p:sp>
      <p:sp>
        <p:nvSpPr>
          <p:cNvPr id="33" name="Oval 11"/>
          <p:cNvSpPr>
            <a:spLocks noChangeArrowheads="1"/>
          </p:cNvSpPr>
          <p:nvPr/>
        </p:nvSpPr>
        <p:spPr bwMode="auto">
          <a:xfrm>
            <a:off x="2724150" y="5759450"/>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34" name="Oval 13"/>
          <p:cNvSpPr>
            <a:spLocks noChangeArrowheads="1"/>
          </p:cNvSpPr>
          <p:nvPr/>
        </p:nvSpPr>
        <p:spPr bwMode="auto">
          <a:xfrm>
            <a:off x="4930775" y="2594073"/>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35" name="Oval 13"/>
          <p:cNvSpPr>
            <a:spLocks noChangeArrowheads="1"/>
          </p:cNvSpPr>
          <p:nvPr/>
        </p:nvSpPr>
        <p:spPr bwMode="auto">
          <a:xfrm>
            <a:off x="5470525" y="1641177"/>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36" name="Oval 13"/>
          <p:cNvSpPr>
            <a:spLocks noChangeArrowheads="1"/>
          </p:cNvSpPr>
          <p:nvPr/>
        </p:nvSpPr>
        <p:spPr bwMode="auto">
          <a:xfrm>
            <a:off x="4823619" y="760584"/>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37" name="Oval 13"/>
          <p:cNvSpPr>
            <a:spLocks noChangeArrowheads="1"/>
          </p:cNvSpPr>
          <p:nvPr/>
        </p:nvSpPr>
        <p:spPr bwMode="auto">
          <a:xfrm>
            <a:off x="3819525" y="2594074"/>
            <a:ext cx="504825" cy="504825"/>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de-DE" sz="1800"/>
          </a:p>
        </p:txBody>
      </p:sp>
      <p:sp>
        <p:nvSpPr>
          <p:cNvPr id="5" name="Textfeld 4"/>
          <p:cNvSpPr txBox="1"/>
          <p:nvPr/>
        </p:nvSpPr>
        <p:spPr>
          <a:xfrm>
            <a:off x="6140736" y="1739057"/>
            <a:ext cx="402674" cy="369332"/>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IV</a:t>
            </a:r>
            <a:endParaRPr lang="de-DE" dirty="0">
              <a:latin typeface="Arial" panose="020B0604020202020204" pitchFamily="34" charset="0"/>
              <a:cs typeface="Arial" panose="020B0604020202020204" pitchFamily="34" charset="0"/>
            </a:endParaRPr>
          </a:p>
        </p:txBody>
      </p:sp>
      <p:sp>
        <p:nvSpPr>
          <p:cNvPr id="6" name="Textfeld 5"/>
          <p:cNvSpPr txBox="1"/>
          <p:nvPr/>
        </p:nvSpPr>
        <p:spPr>
          <a:xfrm>
            <a:off x="5624994" y="2661298"/>
            <a:ext cx="1679499" cy="646331"/>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4 dezentrale</a:t>
            </a:r>
            <a:br>
              <a:rPr lang="de-DE" dirty="0" smtClean="0">
                <a:latin typeface="Arial" panose="020B0604020202020204" pitchFamily="34" charset="0"/>
                <a:cs typeface="Arial" panose="020B0604020202020204" pitchFamily="34" charset="0"/>
              </a:rPr>
            </a:br>
            <a:r>
              <a:rPr lang="de-DE" dirty="0" smtClean="0">
                <a:latin typeface="Arial" panose="020B0604020202020204" pitchFamily="34" charset="0"/>
                <a:cs typeface="Arial" panose="020B0604020202020204" pitchFamily="34" charset="0"/>
              </a:rPr>
              <a:t>Wohngruppen</a:t>
            </a:r>
          </a:p>
        </p:txBody>
      </p:sp>
      <p:sp>
        <p:nvSpPr>
          <p:cNvPr id="7" name="Textfeld 6"/>
          <p:cNvSpPr txBox="1"/>
          <p:nvPr/>
        </p:nvSpPr>
        <p:spPr>
          <a:xfrm>
            <a:off x="2146186" y="2877719"/>
            <a:ext cx="1582484" cy="369332"/>
          </a:xfrm>
          <a:prstGeom prst="rect">
            <a:avLst/>
          </a:prstGeom>
          <a:noFill/>
        </p:spPr>
        <p:txBody>
          <a:bodyPr wrap="none" rtlCol="0">
            <a:spAutoFit/>
          </a:bodyPr>
          <a:lstStyle/>
          <a:p>
            <a:r>
              <a:rPr lang="de-DE" i="1" dirty="0" smtClean="0">
                <a:latin typeface="Arial" panose="020B0604020202020204" pitchFamily="34" charset="0"/>
                <a:cs typeface="Arial" panose="020B0604020202020204" pitchFamily="34" charset="0"/>
              </a:rPr>
              <a:t>Pflegedienst?</a:t>
            </a:r>
            <a:endParaRPr lang="de-DE" i="1" dirty="0">
              <a:latin typeface="Arial" panose="020B0604020202020204" pitchFamily="34" charset="0"/>
              <a:cs typeface="Arial" panose="020B0604020202020204" pitchFamily="34" charset="0"/>
            </a:endParaRPr>
          </a:p>
        </p:txBody>
      </p:sp>
      <p:sp>
        <p:nvSpPr>
          <p:cNvPr id="8" name="Textfeld 7"/>
          <p:cNvSpPr txBox="1"/>
          <p:nvPr/>
        </p:nvSpPr>
        <p:spPr>
          <a:xfrm>
            <a:off x="4543425" y="4923797"/>
            <a:ext cx="1515992" cy="646331"/>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Krisenwohn-</a:t>
            </a:r>
            <a:br>
              <a:rPr lang="de-DE" dirty="0" smtClean="0">
                <a:latin typeface="Arial" panose="020B0604020202020204" pitchFamily="34" charset="0"/>
                <a:cs typeface="Arial" panose="020B0604020202020204" pitchFamily="34" charset="0"/>
              </a:rPr>
            </a:br>
            <a:r>
              <a:rPr lang="de-DE" dirty="0" smtClean="0">
                <a:latin typeface="Arial" panose="020B0604020202020204" pitchFamily="34" charset="0"/>
                <a:cs typeface="Arial" panose="020B0604020202020204" pitchFamily="34" charset="0"/>
              </a:rPr>
              <a:t>gruppe</a:t>
            </a:r>
            <a:endParaRPr lang="de-DE" dirty="0">
              <a:latin typeface="Arial" panose="020B0604020202020204" pitchFamily="34" charset="0"/>
              <a:cs typeface="Arial" panose="020B0604020202020204" pitchFamily="34" charset="0"/>
            </a:endParaRPr>
          </a:p>
        </p:txBody>
      </p:sp>
      <p:sp>
        <p:nvSpPr>
          <p:cNvPr id="9" name="Textfeld 8"/>
          <p:cNvSpPr txBox="1"/>
          <p:nvPr/>
        </p:nvSpPr>
        <p:spPr>
          <a:xfrm>
            <a:off x="7513765" y="3799186"/>
            <a:ext cx="1352293" cy="369332"/>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Tagesklinik</a:t>
            </a:r>
            <a:endParaRPr lang="de-DE" dirty="0">
              <a:latin typeface="Arial" panose="020B0604020202020204" pitchFamily="34" charset="0"/>
              <a:cs typeface="Arial" panose="020B0604020202020204" pitchFamily="34" charset="0"/>
            </a:endParaRPr>
          </a:p>
        </p:txBody>
      </p:sp>
      <p:sp>
        <p:nvSpPr>
          <p:cNvPr id="10" name="Textfeld 9"/>
          <p:cNvSpPr txBox="1"/>
          <p:nvPr/>
        </p:nvSpPr>
        <p:spPr>
          <a:xfrm>
            <a:off x="6868592" y="6353660"/>
            <a:ext cx="2045753" cy="369332"/>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Institutsambulanz</a:t>
            </a:r>
            <a:endParaRPr lang="de-DE" dirty="0">
              <a:latin typeface="Arial" panose="020B0604020202020204" pitchFamily="34" charset="0"/>
              <a:cs typeface="Arial" panose="020B0604020202020204" pitchFamily="34" charset="0"/>
            </a:endParaRPr>
          </a:p>
        </p:txBody>
      </p:sp>
      <p:sp>
        <p:nvSpPr>
          <p:cNvPr id="11" name="Textfeld 10"/>
          <p:cNvSpPr txBox="1"/>
          <p:nvPr/>
        </p:nvSpPr>
        <p:spPr>
          <a:xfrm>
            <a:off x="117717" y="3723678"/>
            <a:ext cx="1467068" cy="646331"/>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Integrations-</a:t>
            </a:r>
            <a:br>
              <a:rPr lang="de-DE" dirty="0" smtClean="0">
                <a:latin typeface="Arial" panose="020B0604020202020204" pitchFamily="34" charset="0"/>
                <a:cs typeface="Arial" panose="020B0604020202020204" pitchFamily="34" charset="0"/>
              </a:rPr>
            </a:br>
            <a:r>
              <a:rPr lang="de-DE" dirty="0" err="1" smtClean="0">
                <a:latin typeface="Arial" panose="020B0604020202020204" pitchFamily="34" charset="0"/>
                <a:cs typeface="Arial" panose="020B0604020202020204" pitchFamily="34" charset="0"/>
              </a:rPr>
              <a:t>firma</a:t>
            </a:r>
            <a:endParaRPr lang="de-DE" dirty="0">
              <a:latin typeface="Arial" panose="020B0604020202020204" pitchFamily="34" charset="0"/>
              <a:cs typeface="Arial" panose="020B0604020202020204" pitchFamily="34" charset="0"/>
            </a:endParaRPr>
          </a:p>
        </p:txBody>
      </p:sp>
      <p:sp>
        <p:nvSpPr>
          <p:cNvPr id="12" name="Textfeld 11"/>
          <p:cNvSpPr txBox="1"/>
          <p:nvPr/>
        </p:nvSpPr>
        <p:spPr>
          <a:xfrm>
            <a:off x="87259" y="5989754"/>
            <a:ext cx="1497526" cy="646331"/>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Integrations-</a:t>
            </a:r>
            <a:br>
              <a:rPr lang="de-DE" dirty="0" smtClean="0">
                <a:latin typeface="Arial" panose="020B0604020202020204" pitchFamily="34" charset="0"/>
                <a:cs typeface="Arial" panose="020B0604020202020204" pitchFamily="34" charset="0"/>
              </a:rPr>
            </a:br>
            <a:r>
              <a:rPr lang="de-DE" dirty="0" err="1" smtClean="0">
                <a:latin typeface="Arial" panose="020B0604020202020204" pitchFamily="34" charset="0"/>
                <a:cs typeface="Arial" panose="020B0604020202020204" pitchFamily="34" charset="0"/>
              </a:rPr>
              <a:t>fachdienst</a:t>
            </a:r>
            <a:endParaRPr lang="de-DE" dirty="0">
              <a:latin typeface="Arial" panose="020B0604020202020204" pitchFamily="34" charset="0"/>
              <a:cs typeface="Arial" panose="020B0604020202020204" pitchFamily="34" charset="0"/>
            </a:endParaRPr>
          </a:p>
        </p:txBody>
      </p:sp>
      <p:sp>
        <p:nvSpPr>
          <p:cNvPr id="13" name="Textfeld 12"/>
          <p:cNvSpPr txBox="1"/>
          <p:nvPr/>
        </p:nvSpPr>
        <p:spPr>
          <a:xfrm>
            <a:off x="1766872" y="3723678"/>
            <a:ext cx="1595309" cy="646331"/>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Heranführung</a:t>
            </a:r>
            <a:br>
              <a:rPr lang="de-DE" dirty="0" smtClean="0">
                <a:latin typeface="Arial" panose="020B0604020202020204" pitchFamily="34" charset="0"/>
                <a:cs typeface="Arial" panose="020B0604020202020204" pitchFamily="34" charset="0"/>
              </a:rPr>
            </a:br>
            <a:r>
              <a:rPr lang="de-DE" dirty="0" smtClean="0">
                <a:latin typeface="Arial" panose="020B0604020202020204" pitchFamily="34" charset="0"/>
                <a:cs typeface="Arial" panose="020B0604020202020204" pitchFamily="34" charset="0"/>
              </a:rPr>
              <a:t>an Arbeit</a:t>
            </a:r>
            <a:endParaRPr lang="de-DE" dirty="0">
              <a:latin typeface="Arial" panose="020B0604020202020204" pitchFamily="34" charset="0"/>
              <a:cs typeface="Arial" panose="020B0604020202020204" pitchFamily="34" charset="0"/>
            </a:endParaRPr>
          </a:p>
        </p:txBody>
      </p:sp>
      <p:sp>
        <p:nvSpPr>
          <p:cNvPr id="14" name="Textfeld 13"/>
          <p:cNvSpPr txBox="1"/>
          <p:nvPr/>
        </p:nvSpPr>
        <p:spPr>
          <a:xfrm>
            <a:off x="3202662" y="5941109"/>
            <a:ext cx="1620957" cy="646331"/>
          </a:xfrm>
          <a:prstGeom prst="rect">
            <a:avLst/>
          </a:prstGeom>
          <a:noFill/>
        </p:spPr>
        <p:txBody>
          <a:bodyPr wrap="none" rtlCol="0">
            <a:spAutoFit/>
          </a:bodyPr>
          <a:lstStyle/>
          <a:p>
            <a:r>
              <a:rPr lang="de-DE" dirty="0" smtClean="0">
                <a:latin typeface="Arial" panose="020B0604020202020204" pitchFamily="34" charset="0"/>
                <a:cs typeface="Arial" panose="020B0604020202020204" pitchFamily="34" charset="0"/>
              </a:rPr>
              <a:t>Feststellungs-</a:t>
            </a:r>
            <a:br>
              <a:rPr lang="de-DE" dirty="0" smtClean="0">
                <a:latin typeface="Arial" panose="020B0604020202020204" pitchFamily="34" charset="0"/>
                <a:cs typeface="Arial" panose="020B0604020202020204" pitchFamily="34" charset="0"/>
              </a:rPr>
            </a:br>
            <a:r>
              <a:rPr lang="de-DE" dirty="0" err="1" smtClean="0">
                <a:latin typeface="Arial" panose="020B0604020202020204" pitchFamily="34" charset="0"/>
                <a:cs typeface="Arial" panose="020B0604020202020204" pitchFamily="34" charset="0"/>
              </a:rPr>
              <a:t>maßnahmen</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812062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0</TotalTime>
  <Words>1032</Words>
  <Application>Microsoft Office PowerPoint</Application>
  <PresentationFormat>Bildschirmpräsentation (4:3)</PresentationFormat>
  <Paragraphs>163</Paragraphs>
  <Slides>27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27</vt:i4>
      </vt:variant>
    </vt:vector>
  </HeadingPairs>
  <TitlesOfParts>
    <vt:vector size="33" baseType="lpstr">
      <vt:lpstr>Arial</vt:lpstr>
      <vt:lpstr>Arial Black</vt:lpstr>
      <vt:lpstr>Century Gothic</vt:lpstr>
      <vt:lpstr>Courier New</vt:lpstr>
      <vt:lpstr>Palatino Linotype</vt:lpstr>
      <vt:lpstr>Executive</vt:lpstr>
      <vt:lpstr>Rund um die Uhr erreichbar – der Krisendienst des Psychosozialen Trägervereins Solingen e.V.</vt:lpstr>
      <vt:lpstr>PowerPoint-Präsentation</vt:lpstr>
      <vt:lpstr>Die Forderung nach Krisendiensten</vt:lpstr>
      <vt:lpstr>Alles Krise, oder was?</vt:lpstr>
      <vt:lpstr>Ziele von Krisendiensten</vt:lpstr>
      <vt:lpstr>Krisendienste in NRW – Status quo</vt:lpstr>
      <vt:lpstr>Der     Psychosozialer Trägerverein Solingen</vt:lpstr>
      <vt:lpstr>Psychosozialer Trägerverein Solingen</vt:lpstr>
      <vt:lpstr> </vt:lpstr>
      <vt:lpstr>Der Krisendienst des Psychosozialen Trägervereins</vt:lpstr>
      <vt:lpstr>Das Krisentelefon</vt:lpstr>
      <vt:lpstr>Die mobile Rufbereitschaft</vt:lpstr>
      <vt:lpstr>Krisenbett und Krisenwohngruppe</vt:lpstr>
      <vt:lpstr>Unser Notbettzimmer</vt:lpstr>
      <vt:lpstr>Einige wichtige Prinzipien</vt:lpstr>
      <vt:lpstr>Typische Anliegen und Konstellationen im Krisendienst</vt:lpstr>
      <vt:lpstr>Wovon Hilfesuchende profitieren</vt:lpstr>
      <vt:lpstr>Der Krisendienst 2016 in Zahlen</vt:lpstr>
      <vt:lpstr>Der Krisendienst 2016 in Zahlen</vt:lpstr>
      <vt:lpstr>Der Krisendienst 2016 in Zahlen</vt:lpstr>
      <vt:lpstr>Finanzierung</vt:lpstr>
      <vt:lpstr>Qualitätssicherung</vt:lpstr>
      <vt:lpstr>Besondere Herausforderungen</vt:lpstr>
      <vt:lpstr>Zukünftige Entwicklung des Krisendienstes</vt:lpstr>
      <vt:lpstr>Wenn wir bisher keinen Krisendienst hätten…</vt:lpstr>
      <vt:lpstr>Zusammenfassung</vt:lpstr>
      <vt:lpstr>PowerPoint-Präsentation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Rund um die Uhr erreichbar – der Krisendienst des Psychosozialen Trägervereins Solingen e.V.</dc:title>
  <dc:creator>Hummelsheim, Thomas</dc:creator>
  <cp:lastModifiedBy>Stefan Corda</cp:lastModifiedBy>
  <cp:revision>30</cp:revision>
  <dcterms:created xsi:type="dcterms:W3CDTF">2017-08-19T09:56:47Z</dcterms:created>
  <dcterms:modified xsi:type="dcterms:W3CDTF">2017-08-28T08:06:11Z</dcterms:modified>
</cp:coreProperties>
</file>